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4"/>
  </p:sldMasterIdLst>
  <p:sldIdLst>
    <p:sldId id="260" r:id="rId5"/>
    <p:sldId id="261" r:id="rId6"/>
    <p:sldId id="262" r:id="rId7"/>
    <p:sldId id="263" r:id="rId8"/>
    <p:sldId id="277" r:id="rId9"/>
    <p:sldId id="284" r:id="rId10"/>
    <p:sldId id="297" r:id="rId11"/>
    <p:sldId id="298" r:id="rId12"/>
    <p:sldId id="299" r:id="rId13"/>
    <p:sldId id="300" r:id="rId14"/>
    <p:sldId id="301" r:id="rId15"/>
    <p:sldId id="302" r:id="rId16"/>
    <p:sldId id="303" r:id="rId17"/>
    <p:sldId id="304" r:id="rId18"/>
    <p:sldId id="286" r:id="rId19"/>
    <p:sldId id="305" r:id="rId20"/>
    <p:sldId id="306" r:id="rId21"/>
    <p:sldId id="296" r:id="rId22"/>
    <p:sldId id="307" r:id="rId23"/>
    <p:sldId id="308" r:id="rId24"/>
    <p:sldId id="309" r:id="rId25"/>
    <p:sldId id="310" r:id="rId26"/>
    <p:sldId id="27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rry"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D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F71210-F0FF-4CF6-86CA-773B09C98912}" v="2" dt="2020-08-24T18:13:34.226"/>
    <p1510:client id="{B4CD85B8-DB13-499B-81E8-62205C0885E2}" v="1" dt="2020-08-24T18:23:42.5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8" autoAdjust="0"/>
    <p:restoredTop sz="94660"/>
  </p:normalViewPr>
  <p:slideViewPr>
    <p:cSldViewPr snapToGrid="0">
      <p:cViewPr varScale="1">
        <p:scale>
          <a:sx n="109" d="100"/>
          <a:sy n="109" d="100"/>
        </p:scale>
        <p:origin x="6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7-14T09:44:31.696" idx="1">
    <p:pos x="10" y="10"/>
    <p:text>Marie-Christine: Please insert name of committee and committee members here.</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468274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5722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74109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baseline="0">
                <a:solidFill>
                  <a:srgbClr val="00AD86"/>
                </a:solidFill>
              </a:defRPr>
            </a:lvl1pPr>
          </a:lstStyle>
          <a:p>
            <a:r>
              <a:rPr lang="en-US" dirty="0"/>
              <a:t>Click to edit Master title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ubtitle 2"/>
          <p:cNvSpPr>
            <a:spLocks noGrp="1"/>
          </p:cNvSpPr>
          <p:nvPr>
            <p:ph type="subTitle" idx="10" hasCustomPrompt="1"/>
          </p:nvPr>
        </p:nvSpPr>
        <p:spPr>
          <a:xfrm>
            <a:off x="0" y="6433751"/>
            <a:ext cx="12192000" cy="488484"/>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2757705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b="1" i="0" baseline="0">
                <a:solidFill>
                  <a:srgbClr val="00AD86"/>
                </a:solidFill>
              </a:defRPr>
            </a:lvl1pPr>
          </a:lstStyle>
          <a:p>
            <a:r>
              <a:rPr lang="en-US" dirty="0"/>
              <a:t>Click to edit Master title</a:t>
            </a:r>
          </a:p>
        </p:txBody>
      </p:sp>
      <p:sp>
        <p:nvSpPr>
          <p:cNvPr id="3" name="Text Placeholder 2"/>
          <p:cNvSpPr>
            <a:spLocks noGrp="1"/>
          </p:cNvSpPr>
          <p:nvPr>
            <p:ph type="body" idx="1"/>
          </p:nvPr>
        </p:nvSpPr>
        <p:spPr>
          <a:xfrm>
            <a:off x="831851" y="4589465"/>
            <a:ext cx="10515600" cy="1500187"/>
          </a:xfrm>
        </p:spPr>
        <p:txBody>
          <a:bodyPr>
            <a:normAutofit/>
          </a:bodyPr>
          <a:lstStyle>
            <a:lvl1pPr marL="0" indent="0">
              <a:buNone/>
              <a:defRPr sz="27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978883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baseline="0">
                <a:solidFill>
                  <a:srgbClr val="00AD86"/>
                </a:solidFill>
              </a:defRPr>
            </a:lvl1pPr>
          </a:lstStyle>
          <a:p>
            <a:r>
              <a:rPr lang="en-US" dirty="0"/>
              <a:t>Click to edit Master title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1562761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i="0" baseline="0">
                <a:solidFill>
                  <a:srgbClr val="00AD86"/>
                </a:solidFill>
                <a:latin typeface="Futura Medium" panose="020B0602020204020303" pitchFamily="34" charset="-79"/>
                <a:cs typeface="Futura Medium" panose="020B0602020204020303" pitchFamily="34" charset="-79"/>
              </a:defRPr>
            </a:lvl1pPr>
          </a:lstStyle>
          <a:p>
            <a:r>
              <a:rPr lang="en-US" dirty="0"/>
              <a:t>Click to edit Master title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atin typeface="Futura Medium" panose="020B0602020204020303" pitchFamily="34" charset="-79"/>
                <a:cs typeface="Futura Medium" panose="020B0602020204020303" pitchFamily="34"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9" y="2505075"/>
            <a:ext cx="5157787" cy="3684588"/>
          </a:xfr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atin typeface="Futura Medium" panose="020B0602020204020303" pitchFamily="34" charset="-79"/>
                <a:cs typeface="Futura Medium" panose="020B0602020204020303" pitchFamily="34"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1" y="2505075"/>
            <a:ext cx="5183188" cy="3684588"/>
          </a:xfr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2061248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baseline="0">
                <a:solidFill>
                  <a:srgbClr val="00AD86"/>
                </a:solidFill>
              </a:defRPr>
            </a:lvl1pPr>
          </a:lstStyle>
          <a:p>
            <a:r>
              <a:rPr lang="en-US" dirty="0"/>
              <a:t>Click to edit Master title</a:t>
            </a:r>
          </a:p>
        </p:txBody>
      </p:sp>
      <p:sp>
        <p:nvSpPr>
          <p:cNvPr id="6" name="Subtitle 2"/>
          <p:cNvSpPr>
            <a:spLocks noGrp="1"/>
          </p:cNvSpPr>
          <p:nvPr>
            <p:ph type="subTitle" idx="1"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2736588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21704578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rgbClr val="00AD86"/>
                </a:solidFill>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14476625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rgbClr val="00AD86"/>
                </a:solidFill>
              </a:defRPr>
            </a:lvl1pPr>
          </a:lstStyle>
          <a:p>
            <a:r>
              <a:rPr lang="en-US" dirty="0"/>
              <a:t>Click to edit Master title style</a:t>
            </a:r>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1348657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38944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AD86"/>
                </a:solidFill>
                <a:latin typeface="Arial" panose="020B0604020202020204" pitchFamily="34" charset="0"/>
                <a:cs typeface="Arial" panose="020B0604020202020204" pitchFamily="34" charset="0"/>
              </a:defRPr>
            </a:lvl1pPr>
          </a:lstStyle>
          <a:p>
            <a:r>
              <a:rPr lang="en-US" dirty="0"/>
              <a:t>Click to edit Master title</a:t>
            </a:r>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13714223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7" name="Rectangle 6"/>
          <p:cNvSpPr/>
          <p:nvPr userDrawn="1"/>
        </p:nvSpPr>
        <p:spPr>
          <a:xfrm>
            <a:off x="0" y="5949280"/>
            <a:ext cx="12192000" cy="908720"/>
          </a:xfrm>
          <a:prstGeom prst="rect">
            <a:avLst/>
          </a:prstGeom>
          <a:solidFill>
            <a:srgbClr val="326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2" name="Oval 11"/>
          <p:cNvSpPr/>
          <p:nvPr userDrawn="1"/>
        </p:nvSpPr>
        <p:spPr>
          <a:xfrm>
            <a:off x="239349" y="2058"/>
            <a:ext cx="1536171" cy="11226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45110" y="764704"/>
            <a:ext cx="4901781" cy="3456384"/>
          </a:xfrm>
          <a:prstGeom prst="rect">
            <a:avLst/>
          </a:prstGeom>
        </p:spPr>
      </p:pic>
      <p:sp>
        <p:nvSpPr>
          <p:cNvPr id="13" name="Rectangle 8"/>
          <p:cNvSpPr>
            <a:spLocks noChangeArrowheads="1"/>
          </p:cNvSpPr>
          <p:nvPr userDrawn="1"/>
        </p:nvSpPr>
        <p:spPr bwMode="auto">
          <a:xfrm>
            <a:off x="527051" y="4622801"/>
            <a:ext cx="11156949"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CC0000"/>
              </a:buClr>
              <a:buChar char="•"/>
              <a:defRPr sz="3600" b="1">
                <a:solidFill>
                  <a:schemeClr val="tx1"/>
                </a:solidFill>
                <a:latin typeface="Helvetica" panose="020B0604020202020204" pitchFamily="34" charset="0"/>
                <a:cs typeface="Arial" panose="020B0604020202020204" pitchFamily="34" charset="0"/>
              </a:defRPr>
            </a:lvl1pPr>
            <a:lvl2pPr marL="742950" indent="-285750">
              <a:spcBef>
                <a:spcPct val="20000"/>
              </a:spcBef>
              <a:buClr>
                <a:srgbClr val="CC0000"/>
              </a:buClr>
              <a:buChar char="–"/>
              <a:defRPr sz="3200" b="1">
                <a:solidFill>
                  <a:schemeClr val="tx1"/>
                </a:solidFill>
                <a:latin typeface="Helvetica" panose="020B0604020202020204" pitchFamily="34" charset="0"/>
                <a:cs typeface="Arial" panose="020B0604020202020204" pitchFamily="34" charset="0"/>
              </a:defRPr>
            </a:lvl2pPr>
            <a:lvl3pPr marL="1143000" indent="-228600">
              <a:spcBef>
                <a:spcPct val="20000"/>
              </a:spcBef>
              <a:buClr>
                <a:srgbClr val="CC0000"/>
              </a:buClr>
              <a:buChar char="•"/>
              <a:defRPr sz="2800" b="1">
                <a:solidFill>
                  <a:schemeClr val="tx1"/>
                </a:solidFill>
                <a:latin typeface="Helvetica" panose="020B0604020202020204" pitchFamily="34" charset="0"/>
                <a:cs typeface="Arial" panose="020B0604020202020204" pitchFamily="34" charset="0"/>
              </a:defRPr>
            </a:lvl3pPr>
            <a:lvl4pPr marL="1600200" indent="-228600">
              <a:spcBef>
                <a:spcPct val="20000"/>
              </a:spcBef>
              <a:buClr>
                <a:srgbClr val="CC0000"/>
              </a:buClr>
              <a:buChar char="–"/>
              <a:defRPr sz="2400" b="1">
                <a:solidFill>
                  <a:schemeClr val="tx1"/>
                </a:solidFill>
                <a:latin typeface="Helvetica" panose="020B0604020202020204" pitchFamily="34" charset="0"/>
                <a:cs typeface="Arial" panose="020B0604020202020204" pitchFamily="34" charset="0"/>
              </a:defRPr>
            </a:lvl4pPr>
            <a:lvl5pPr marL="2057400" indent="-228600">
              <a:spcBef>
                <a:spcPct val="20000"/>
              </a:spcBef>
              <a:buClr>
                <a:srgbClr val="CC0000"/>
              </a:buClr>
              <a:buChar char="»"/>
              <a:defRPr sz="2400" b="1">
                <a:solidFill>
                  <a:schemeClr val="tx1"/>
                </a:solidFill>
                <a:latin typeface="Helvetica"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CC0000"/>
              </a:buClr>
              <a:buChar char="»"/>
              <a:defRPr sz="2400" b="1">
                <a:solidFill>
                  <a:schemeClr val="tx1"/>
                </a:solidFill>
                <a:latin typeface="Helvetica"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CC0000"/>
              </a:buClr>
              <a:buChar char="»"/>
              <a:defRPr sz="2400" b="1">
                <a:solidFill>
                  <a:schemeClr val="tx1"/>
                </a:solidFill>
                <a:latin typeface="Helvetica"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CC0000"/>
              </a:buClr>
              <a:buChar char="»"/>
              <a:defRPr sz="2400" b="1">
                <a:solidFill>
                  <a:schemeClr val="tx1"/>
                </a:solidFill>
                <a:latin typeface="Helvetica"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CC0000"/>
              </a:buClr>
              <a:buChar char="»"/>
              <a:defRPr sz="2400" b="1">
                <a:solidFill>
                  <a:schemeClr val="tx1"/>
                </a:solidFill>
                <a:latin typeface="Helvetica" panose="020B0604020202020204" pitchFamily="34" charset="0"/>
                <a:cs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it-IT" sz="24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Arial" panose="020B0604020202020204" pitchFamily="34" charset="0"/>
              </a:rPr>
              <a:t>International Federation of Gynecology and Obstetrics</a:t>
            </a:r>
          </a:p>
        </p:txBody>
      </p:sp>
    </p:spTree>
    <p:extLst>
      <p:ext uri="{BB962C8B-B14F-4D97-AF65-F5344CB8AC3E}">
        <p14:creationId xmlns:p14="http://schemas.microsoft.com/office/powerpoint/2010/main" val="20019166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8841"/>
            <a:ext cx="10363200" cy="3780135"/>
          </a:xfrm>
        </p:spPr>
        <p:txBody>
          <a:bodyPr anchor="t">
            <a:normAutofit/>
          </a:bodyPr>
          <a:lstStyle>
            <a:lvl1pPr algn="ctr">
              <a:defRPr sz="5400" b="1" cap="a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350" y="116632"/>
            <a:ext cx="1420879" cy="1656000"/>
          </a:xfrm>
          <a:prstGeom prst="rect">
            <a:avLst/>
          </a:prstGeom>
        </p:spPr>
      </p:pic>
      <p:sp>
        <p:nvSpPr>
          <p:cNvPr id="9" name="Rectangle 8"/>
          <p:cNvSpPr/>
          <p:nvPr userDrawn="1"/>
        </p:nvSpPr>
        <p:spPr>
          <a:xfrm>
            <a:off x="0" y="6308725"/>
            <a:ext cx="12192000" cy="549275"/>
          </a:xfrm>
          <a:prstGeom prst="rect">
            <a:avLst/>
          </a:prstGeom>
          <a:solidFill>
            <a:srgbClr val="326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0" name="Footer Placeholder 4"/>
          <p:cNvSpPr>
            <a:spLocks noGrp="1"/>
          </p:cNvSpPr>
          <p:nvPr>
            <p:ph type="ftr" sz="quarter" idx="3"/>
          </p:nvPr>
        </p:nvSpPr>
        <p:spPr>
          <a:xfrm>
            <a:off x="239349" y="6381329"/>
            <a:ext cx="11617291" cy="3850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Tree>
    <p:extLst>
      <p:ext uri="{BB962C8B-B14F-4D97-AF65-F5344CB8AC3E}">
        <p14:creationId xmlns:p14="http://schemas.microsoft.com/office/powerpoint/2010/main" val="21539392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3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8841"/>
            <a:ext cx="10363200" cy="3780135"/>
          </a:xfrm>
        </p:spPr>
        <p:txBody>
          <a:bodyPr anchor="t">
            <a:normAutofit/>
          </a:bodyPr>
          <a:lstStyle>
            <a:lvl1pPr algn="ctr">
              <a:defRPr sz="5400" b="1" cap="a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350" y="116632"/>
            <a:ext cx="1420879" cy="1656000"/>
          </a:xfrm>
          <a:prstGeom prst="rect">
            <a:avLst/>
          </a:prstGeom>
        </p:spPr>
      </p:pic>
      <p:sp>
        <p:nvSpPr>
          <p:cNvPr id="9" name="Rectangle 8"/>
          <p:cNvSpPr/>
          <p:nvPr userDrawn="1"/>
        </p:nvSpPr>
        <p:spPr>
          <a:xfrm>
            <a:off x="0" y="6308725"/>
            <a:ext cx="12192000" cy="549275"/>
          </a:xfrm>
          <a:prstGeom prst="rect">
            <a:avLst/>
          </a:prstGeom>
          <a:solidFill>
            <a:srgbClr val="326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0" name="Footer Placeholder 4"/>
          <p:cNvSpPr>
            <a:spLocks noGrp="1"/>
          </p:cNvSpPr>
          <p:nvPr>
            <p:ph type="ftr" sz="quarter" idx="3"/>
          </p:nvPr>
        </p:nvSpPr>
        <p:spPr>
          <a:xfrm>
            <a:off x="239349" y="6381329"/>
            <a:ext cx="11617291" cy="3850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Tree>
    <p:extLst>
      <p:ext uri="{BB962C8B-B14F-4D97-AF65-F5344CB8AC3E}">
        <p14:creationId xmlns:p14="http://schemas.microsoft.com/office/powerpoint/2010/main" val="1182291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204510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1623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9284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632855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3570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244212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964377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8616193"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ubtitle 2"/>
          <p:cNvSpPr txBox="1">
            <a:spLocks/>
          </p:cNvSpPr>
          <p:nvPr userDrawn="1"/>
        </p:nvSpPr>
        <p:spPr>
          <a:xfrm>
            <a:off x="0" y="6433752"/>
            <a:ext cx="12192000" cy="424249"/>
          </a:xfrm>
          <a:prstGeom prst="rect">
            <a:avLst/>
          </a:prstGeom>
          <a:solidFill>
            <a:srgbClr val="00AD86"/>
          </a:solidFill>
        </p:spPr>
        <p:txBody>
          <a:bodyPr/>
          <a:lstStyle>
            <a:lvl1pPr marL="0" indent="0" algn="l" defTabSz="914400" rtl="0" eaLnBrk="1" latinLnBrk="0" hangingPunct="1">
              <a:lnSpc>
                <a:spcPct val="90000"/>
              </a:lnSpc>
              <a:spcBef>
                <a:spcPts val="1000"/>
              </a:spcBef>
              <a:buFont typeface="Arial" panose="020B0604020202020204" pitchFamily="34" charset="0"/>
              <a:buNone/>
              <a:defRPr sz="2400" i="1" kern="1200" baseline="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400"/>
              <a:t>  the Global Voice for Women’s Health</a:t>
            </a:r>
            <a:endParaRPr lang="en-US" sz="2400" dirty="0"/>
          </a:p>
        </p:txBody>
      </p:sp>
      <p:pic>
        <p:nvPicPr>
          <p:cNvPr id="9" name="Picture 8"/>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9454393" y="46147"/>
            <a:ext cx="2582235" cy="1141340"/>
          </a:xfrm>
          <a:prstGeom prst="rect">
            <a:avLst/>
          </a:prstGeom>
        </p:spPr>
      </p:pic>
    </p:spTree>
    <p:extLst>
      <p:ext uri="{BB962C8B-B14F-4D97-AF65-F5344CB8AC3E}">
        <p14:creationId xmlns:p14="http://schemas.microsoft.com/office/powerpoint/2010/main" val="159939579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686" r:id="rId12"/>
    <p:sldLayoutId id="2147483687" r:id="rId13"/>
    <p:sldLayoutId id="2147483688" r:id="rId14"/>
    <p:sldLayoutId id="2147483689" r:id="rId15"/>
    <p:sldLayoutId id="2147483690" r:id="rId16"/>
    <p:sldLayoutId id="2147483691" r:id="rId17"/>
    <p:sldLayoutId id="2147483692" r:id="rId18"/>
    <p:sldLayoutId id="2147483693" r:id="rId19"/>
    <p:sldLayoutId id="2147483694" r:id="rId20"/>
    <p:sldLayoutId id="2147483707" r:id="rId21"/>
    <p:sldLayoutId id="2147483708" r:id="rId22"/>
    <p:sldLayoutId id="2147483709" r:id="rId23"/>
  </p:sldLayoutIdLst>
  <p:txStyles>
    <p:titleStyle>
      <a:lvl1pPr algn="l" defTabSz="914400" rtl="0" eaLnBrk="1" latinLnBrk="0" hangingPunct="1">
        <a:lnSpc>
          <a:spcPct val="90000"/>
        </a:lnSpc>
        <a:spcBef>
          <a:spcPct val="0"/>
        </a:spcBef>
        <a:buNone/>
        <a:defRPr sz="4400" b="1" kern="1200">
          <a:solidFill>
            <a:srgbClr val="00AD8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A picture containing food, drawing&#10;&#10;Description automatically generated">
            <a:extLst>
              <a:ext uri="{FF2B5EF4-FFF2-40B4-BE49-F238E27FC236}">
                <a16:creationId xmlns:a16="http://schemas.microsoft.com/office/drawing/2014/main" id="{E8458AAC-3DAA-9143-9BC9-540654144C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847850"/>
            <a:ext cx="5715000" cy="2247900"/>
          </a:xfrm>
          <a:prstGeom prst="rect">
            <a:avLst/>
          </a:prstGeom>
        </p:spPr>
      </p:pic>
    </p:spTree>
    <p:extLst>
      <p:ext uri="{BB962C8B-B14F-4D97-AF65-F5344CB8AC3E}">
        <p14:creationId xmlns:p14="http://schemas.microsoft.com/office/powerpoint/2010/main" val="2032544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5163C-890C-4848-BC82-E1185FCE3BA2}"/>
              </a:ext>
            </a:extLst>
          </p:cNvPr>
          <p:cNvSpPr>
            <a:spLocks noGrp="1"/>
          </p:cNvSpPr>
          <p:nvPr>
            <p:ph type="title"/>
          </p:nvPr>
        </p:nvSpPr>
        <p:spPr/>
        <p:txBody>
          <a:bodyPr/>
          <a:lstStyle/>
          <a:p>
            <a:pPr algn="l"/>
            <a:r>
              <a:rPr lang="en-US" sz="2800" b="0" dirty="0">
                <a:ea typeface="Calibri" panose="020F0502020204030204" pitchFamily="34" charset="0"/>
              </a:rPr>
              <a:t>4.  The lack of proper sanitation facilities and proper and affordable hygiene materials for the use by adolescent girls and women at home, at school and at workplaces, affects their health, their potential to access education, employment, overall safety and quality of life.</a:t>
            </a:r>
            <a:br>
              <a:rPr lang="en-US" sz="1800" dirty="0">
                <a:ea typeface="Calibri" panose="020F0502020204030204" pitchFamily="34" charset="0"/>
              </a:rPr>
            </a:br>
            <a:endParaRPr lang="en-US" dirty="0"/>
          </a:p>
        </p:txBody>
      </p:sp>
    </p:spTree>
    <p:extLst>
      <p:ext uri="{BB962C8B-B14F-4D97-AF65-F5344CB8AC3E}">
        <p14:creationId xmlns:p14="http://schemas.microsoft.com/office/powerpoint/2010/main" val="2099269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2B83E-52D6-4DDE-98AE-88783C5ED69D}"/>
              </a:ext>
            </a:extLst>
          </p:cNvPr>
          <p:cNvSpPr>
            <a:spLocks noGrp="1"/>
          </p:cNvSpPr>
          <p:nvPr>
            <p:ph type="title"/>
          </p:nvPr>
        </p:nvSpPr>
        <p:spPr/>
        <p:txBody>
          <a:bodyPr>
            <a:normAutofit/>
          </a:bodyPr>
          <a:lstStyle/>
          <a:p>
            <a:pPr algn="l"/>
            <a:r>
              <a:rPr lang="en-US" sz="2800" b="0" dirty="0">
                <a:ea typeface="Calibri" panose="020F0502020204030204" pitchFamily="34" charset="0"/>
              </a:rPr>
              <a:t>5.  Unsafe and unhygienic materials to absorb menstrual blood can lead to vaginal infections, with possible long-term effects on reproductive health, including psychosocial, educational, work-related, and environmental effects.</a:t>
            </a:r>
            <a:endParaRPr lang="en-US" sz="2800" b="0" dirty="0"/>
          </a:p>
        </p:txBody>
      </p:sp>
    </p:spTree>
    <p:extLst>
      <p:ext uri="{BB962C8B-B14F-4D97-AF65-F5344CB8AC3E}">
        <p14:creationId xmlns:p14="http://schemas.microsoft.com/office/powerpoint/2010/main" val="1577951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81708-6500-4616-B00E-1E7B3D363938}"/>
              </a:ext>
            </a:extLst>
          </p:cNvPr>
          <p:cNvSpPr>
            <a:spLocks noGrp="1"/>
          </p:cNvSpPr>
          <p:nvPr>
            <p:ph type="title"/>
          </p:nvPr>
        </p:nvSpPr>
        <p:spPr/>
        <p:txBody>
          <a:bodyPr>
            <a:normAutofit fontScale="90000"/>
          </a:bodyPr>
          <a:lstStyle/>
          <a:p>
            <a:pPr algn="l"/>
            <a:r>
              <a:rPr lang="en-US" sz="2800" b="0" dirty="0">
                <a:ea typeface="Calibri" panose="020F0502020204030204" pitchFamily="34" charset="0"/>
              </a:rPr>
              <a:t>6.  Although menstruation remains a socially stigmatized condition in most contexts, and one that is infrequently discussed in coeducational (or even female-only) encounters, a girl or woman’s menstruating status can easily be hidden in high-resource contexts which is unfortunately not so in low resource situations.</a:t>
            </a:r>
            <a:br>
              <a:rPr lang="en-US" sz="1800" dirty="0">
                <a:ea typeface="Calibri" panose="020F0502020204030204" pitchFamily="34" charset="0"/>
              </a:rPr>
            </a:br>
            <a:endParaRPr lang="en-US" dirty="0"/>
          </a:p>
        </p:txBody>
      </p:sp>
    </p:spTree>
    <p:extLst>
      <p:ext uri="{BB962C8B-B14F-4D97-AF65-F5344CB8AC3E}">
        <p14:creationId xmlns:p14="http://schemas.microsoft.com/office/powerpoint/2010/main" val="2244851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F074-32F4-4C4B-9C54-3B6909A4447C}"/>
              </a:ext>
            </a:extLst>
          </p:cNvPr>
          <p:cNvSpPr>
            <a:spLocks noGrp="1"/>
          </p:cNvSpPr>
          <p:nvPr>
            <p:ph type="title"/>
          </p:nvPr>
        </p:nvSpPr>
        <p:spPr/>
        <p:txBody>
          <a:bodyPr>
            <a:normAutofit fontScale="90000"/>
          </a:bodyPr>
          <a:lstStyle/>
          <a:p>
            <a:pPr algn="l"/>
            <a:r>
              <a:rPr lang="en-US" sz="2800" b="0" dirty="0">
                <a:ea typeface="Calibri" panose="020F0502020204030204" pitchFamily="34" charset="0"/>
              </a:rPr>
              <a:t>7.  In emergency/humanitarian crisis situations, e.g., refugees during war time or immigration crisis, women and girls are particularly vulnerable.  MHM is often not properly addressed, resulting in many women and girls confronting barriers to access adequate hygienic and absorbent menstrual materials and WASH facilities or the absence of these resources.  </a:t>
            </a:r>
            <a:br>
              <a:rPr lang="en-US" sz="1800" dirty="0">
                <a:ea typeface="Calibri" panose="020F0502020204030204" pitchFamily="34" charset="0"/>
              </a:rPr>
            </a:br>
            <a:endParaRPr lang="en-US" dirty="0"/>
          </a:p>
        </p:txBody>
      </p:sp>
    </p:spTree>
    <p:extLst>
      <p:ext uri="{BB962C8B-B14F-4D97-AF65-F5344CB8AC3E}">
        <p14:creationId xmlns:p14="http://schemas.microsoft.com/office/powerpoint/2010/main" val="1853889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89CD6-3775-4411-B537-A54FD199C448}"/>
              </a:ext>
            </a:extLst>
          </p:cNvPr>
          <p:cNvSpPr>
            <a:spLocks noGrp="1"/>
          </p:cNvSpPr>
          <p:nvPr>
            <p:ph type="title"/>
          </p:nvPr>
        </p:nvSpPr>
        <p:spPr/>
        <p:txBody>
          <a:bodyPr/>
          <a:lstStyle/>
          <a:p>
            <a:pPr algn="l"/>
            <a:r>
              <a:rPr lang="en-US" sz="2800" b="0" dirty="0">
                <a:ea typeface="Calibri" panose="020F0502020204030204" pitchFamily="34" charset="0"/>
              </a:rPr>
              <a:t>8.  Well designed, culturally competent, and adequately funded research is needed to provide an evidence base regarding the positive overall effects on society and economic development based on of the provision of proper MHM.  </a:t>
            </a:r>
            <a:br>
              <a:rPr lang="en-US" sz="1800" dirty="0">
                <a:ea typeface="Calibri" panose="020F0502020204030204" pitchFamily="34" charset="0"/>
              </a:rPr>
            </a:br>
            <a:endParaRPr lang="en-US" dirty="0"/>
          </a:p>
        </p:txBody>
      </p:sp>
    </p:spTree>
    <p:extLst>
      <p:ext uri="{BB962C8B-B14F-4D97-AF65-F5344CB8AC3E}">
        <p14:creationId xmlns:p14="http://schemas.microsoft.com/office/powerpoint/2010/main" val="3976524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68BF9-0913-49FB-82CB-6699AF533C44}"/>
              </a:ext>
            </a:extLst>
          </p:cNvPr>
          <p:cNvSpPr>
            <a:spLocks noGrp="1"/>
          </p:cNvSpPr>
          <p:nvPr>
            <p:ph type="title"/>
          </p:nvPr>
        </p:nvSpPr>
        <p:spPr/>
        <p:txBody>
          <a:bodyPr>
            <a:normAutofit/>
          </a:bodyPr>
          <a:lstStyle/>
          <a:p>
            <a:r>
              <a:rPr lang="en-US" sz="4400" dirty="0"/>
              <a:t>Ethical framework</a:t>
            </a:r>
          </a:p>
        </p:txBody>
      </p:sp>
    </p:spTree>
    <p:extLst>
      <p:ext uri="{BB962C8B-B14F-4D97-AF65-F5344CB8AC3E}">
        <p14:creationId xmlns:p14="http://schemas.microsoft.com/office/powerpoint/2010/main" val="3902314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64038-29E5-46CB-8B9F-4E56CE193200}"/>
              </a:ext>
            </a:extLst>
          </p:cNvPr>
          <p:cNvSpPr>
            <a:spLocks noGrp="1"/>
          </p:cNvSpPr>
          <p:nvPr>
            <p:ph type="title"/>
          </p:nvPr>
        </p:nvSpPr>
        <p:spPr/>
        <p:txBody>
          <a:bodyPr>
            <a:noAutofit/>
          </a:bodyPr>
          <a:lstStyle/>
          <a:p>
            <a:pPr algn="l"/>
            <a:r>
              <a:rPr lang="en-US" sz="2800" b="0" dirty="0">
                <a:ea typeface="Calibri" panose="020F0502020204030204" pitchFamily="34" charset="0"/>
              </a:rPr>
              <a:t>1.  The ethical principle of beneficence in professional ethics in obstetrics and gynecology creates the </a:t>
            </a:r>
            <a:r>
              <a:rPr lang="en-US" sz="2800" b="0" i="1" dirty="0">
                <a:ea typeface="Calibri" panose="020F0502020204030204" pitchFamily="34" charset="0"/>
              </a:rPr>
              <a:t>prima facie</a:t>
            </a:r>
            <a:r>
              <a:rPr lang="en-US" sz="2800" b="0" dirty="0">
                <a:ea typeface="Calibri" panose="020F0502020204030204" pitchFamily="34" charset="0"/>
              </a:rPr>
              <a:t> ethical obligation of the obstetrician-gynecologist to identify and provide clinical management of the patient’s condition or diagnosis that, in deliberative (evidence-based, rigorous, transparent, and accountable) clinical judgment is predicted to result in net clinical benefit.  </a:t>
            </a:r>
            <a:endParaRPr lang="en-US" sz="2800" b="0" dirty="0"/>
          </a:p>
        </p:txBody>
      </p:sp>
    </p:spTree>
    <p:extLst>
      <p:ext uri="{BB962C8B-B14F-4D97-AF65-F5344CB8AC3E}">
        <p14:creationId xmlns:p14="http://schemas.microsoft.com/office/powerpoint/2010/main" val="117964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8CBD3-F69F-4EF7-A308-06FFB5AE3183}"/>
              </a:ext>
            </a:extLst>
          </p:cNvPr>
          <p:cNvSpPr>
            <a:spLocks noGrp="1"/>
          </p:cNvSpPr>
          <p:nvPr>
            <p:ph type="title"/>
          </p:nvPr>
        </p:nvSpPr>
        <p:spPr/>
        <p:txBody>
          <a:bodyPr/>
          <a:lstStyle/>
          <a:p>
            <a:pPr algn="l"/>
            <a:r>
              <a:rPr lang="en-US" sz="2800" b="0" dirty="0">
                <a:ea typeface="Calibri" panose="020F0502020204030204" pitchFamily="34" charset="0"/>
              </a:rPr>
              <a:t>Such clinical management is known as medically reasonable.</a:t>
            </a:r>
            <a:br>
              <a:rPr lang="en-US" sz="3200" b="0" dirty="0">
                <a:ea typeface="Calibri" panose="020F0502020204030204" pitchFamily="34" charset="0"/>
              </a:rPr>
            </a:br>
            <a:endParaRPr lang="en-US" dirty="0"/>
          </a:p>
        </p:txBody>
      </p:sp>
    </p:spTree>
    <p:extLst>
      <p:ext uri="{BB962C8B-B14F-4D97-AF65-F5344CB8AC3E}">
        <p14:creationId xmlns:p14="http://schemas.microsoft.com/office/powerpoint/2010/main" val="2599152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76926-0848-4F1E-9994-D63657200F9A}"/>
              </a:ext>
            </a:extLst>
          </p:cNvPr>
          <p:cNvSpPr>
            <a:spLocks noGrp="1"/>
          </p:cNvSpPr>
          <p:nvPr>
            <p:ph type="title"/>
          </p:nvPr>
        </p:nvSpPr>
        <p:spPr/>
        <p:txBody>
          <a:bodyPr/>
          <a:lstStyle/>
          <a:p>
            <a:r>
              <a:rPr lang="en-US" dirty="0"/>
              <a:t>recommendations</a:t>
            </a:r>
          </a:p>
        </p:txBody>
      </p:sp>
    </p:spTree>
    <p:extLst>
      <p:ext uri="{BB962C8B-B14F-4D97-AF65-F5344CB8AC3E}">
        <p14:creationId xmlns:p14="http://schemas.microsoft.com/office/powerpoint/2010/main" val="575371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1427F-2B83-40F3-A2C2-1AE097A0B12E}"/>
              </a:ext>
            </a:extLst>
          </p:cNvPr>
          <p:cNvSpPr>
            <a:spLocks noGrp="1"/>
          </p:cNvSpPr>
          <p:nvPr>
            <p:ph type="title"/>
          </p:nvPr>
        </p:nvSpPr>
        <p:spPr/>
        <p:txBody>
          <a:bodyPr>
            <a:noAutofit/>
          </a:bodyPr>
          <a:lstStyle/>
          <a:p>
            <a:pPr algn="l"/>
            <a:r>
              <a:rPr lang="en-US" sz="2800" b="0" dirty="0">
                <a:ea typeface="Calibri" panose="020F0502020204030204" pitchFamily="34" charset="0"/>
              </a:rPr>
              <a:t>1.  MHM is a concern not only for women, but for women and men equally, and for societies.  FIGO member societies should invoke the ethical principles of beneficence and healthcare justice to advocate for the development of coordinated health policy by all levels of government, to support the development and implementation of effective MHM programs.  </a:t>
            </a:r>
            <a:endParaRPr lang="en-US" sz="2800" b="0" dirty="0"/>
          </a:p>
        </p:txBody>
      </p:sp>
    </p:spTree>
    <p:extLst>
      <p:ext uri="{BB962C8B-B14F-4D97-AF65-F5344CB8AC3E}">
        <p14:creationId xmlns:p14="http://schemas.microsoft.com/office/powerpoint/2010/main" val="2202896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326B59"/>
            </a:solidFill>
          </a:ln>
        </p:spPr>
        <p:txBody>
          <a:bodyPr>
            <a:normAutofit/>
          </a:bodyPr>
          <a:lstStyle/>
          <a:p>
            <a:pPr algn="ctr"/>
            <a:r>
              <a:rPr lang="es-ES_tradnl" dirty="0"/>
              <a:t>COMMITTEE </a:t>
            </a:r>
            <a:r>
              <a:rPr lang="es-ES_tradnl" dirty="0" err="1"/>
              <a:t>on</a:t>
            </a:r>
            <a:r>
              <a:rPr lang="es-ES_tradnl" dirty="0"/>
              <a:t> </a:t>
            </a:r>
            <a:r>
              <a:rPr lang="es-ES_tradnl" dirty="0" err="1"/>
              <a:t>ethical</a:t>
            </a:r>
            <a:r>
              <a:rPr lang="es-ES_tradnl" dirty="0"/>
              <a:t> and </a:t>
            </a:r>
            <a:r>
              <a:rPr lang="es-ES_tradnl" dirty="0" err="1"/>
              <a:t>professional</a:t>
            </a:r>
            <a:r>
              <a:rPr lang="es-ES_tradnl" dirty="0"/>
              <a:t> </a:t>
            </a:r>
            <a:r>
              <a:rPr lang="es-ES_tradnl" dirty="0" err="1"/>
              <a:t>ASPECTs</a:t>
            </a:r>
            <a:r>
              <a:rPr lang="es-ES_tradnl" dirty="0"/>
              <a:t> of </a:t>
            </a:r>
            <a:r>
              <a:rPr lang="es-ES_tradnl" dirty="0" err="1"/>
              <a:t>reproductive</a:t>
            </a:r>
            <a:r>
              <a:rPr lang="es-ES_tradnl" dirty="0"/>
              <a:t> medicine and </a:t>
            </a:r>
            <a:r>
              <a:rPr lang="es-ES_tradnl" dirty="0" err="1"/>
              <a:t>women’s</a:t>
            </a:r>
            <a:r>
              <a:rPr lang="es-ES_tradnl" dirty="0"/>
              <a:t> </a:t>
            </a:r>
            <a:r>
              <a:rPr lang="es-ES_tradnl" dirty="0" err="1"/>
              <a:t>health</a:t>
            </a:r>
            <a:r>
              <a:rPr lang="es-ES_tradnl" dirty="0"/>
              <a:t> </a:t>
            </a:r>
          </a:p>
        </p:txBody>
      </p:sp>
    </p:spTree>
    <p:extLst>
      <p:ext uri="{BB962C8B-B14F-4D97-AF65-F5344CB8AC3E}">
        <p14:creationId xmlns:p14="http://schemas.microsoft.com/office/powerpoint/2010/main" val="2915736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F54D5-4016-4C6A-9D50-6CFBD7267E78}"/>
              </a:ext>
            </a:extLst>
          </p:cNvPr>
          <p:cNvSpPr>
            <a:spLocks noGrp="1"/>
          </p:cNvSpPr>
          <p:nvPr>
            <p:ph type="title"/>
          </p:nvPr>
        </p:nvSpPr>
        <p:spPr/>
        <p:txBody>
          <a:bodyPr>
            <a:normAutofit/>
          </a:bodyPr>
          <a:lstStyle/>
          <a:p>
            <a:pPr algn="l"/>
            <a:r>
              <a:rPr lang="en-US" sz="2800" b="0" dirty="0">
                <a:ea typeface="Calibri" panose="020F0502020204030204" pitchFamily="34" charset="0"/>
              </a:rPr>
              <a:t>Health policy should be country- specific and culturally competent.</a:t>
            </a:r>
            <a:endParaRPr lang="en-US" sz="2800" dirty="0"/>
          </a:p>
        </p:txBody>
      </p:sp>
    </p:spTree>
    <p:extLst>
      <p:ext uri="{BB962C8B-B14F-4D97-AF65-F5344CB8AC3E}">
        <p14:creationId xmlns:p14="http://schemas.microsoft.com/office/powerpoint/2010/main" val="3775105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B9974-DC61-48F9-AAC2-D2A421E84A0A}"/>
              </a:ext>
            </a:extLst>
          </p:cNvPr>
          <p:cNvSpPr>
            <a:spLocks noGrp="1"/>
          </p:cNvSpPr>
          <p:nvPr>
            <p:ph type="title"/>
          </p:nvPr>
        </p:nvSpPr>
        <p:spPr/>
        <p:txBody>
          <a:bodyPr>
            <a:normAutofit/>
          </a:bodyPr>
          <a:lstStyle/>
          <a:p>
            <a:pPr algn="l"/>
            <a:r>
              <a:rPr lang="en-US" sz="2800" b="0" dirty="0">
                <a:ea typeface="Calibri" panose="020F0502020204030204" pitchFamily="34" charset="0"/>
              </a:rPr>
              <a:t>2.  FIGO member societies should invoke the ethical principles of beneficence and healthcare justice  to advocate for effective international efforts in public health emergencies and humanitarian crisis situations, women and girls should have access to appropriate resources.</a:t>
            </a:r>
            <a:endParaRPr lang="en-US" sz="2800" b="0" dirty="0"/>
          </a:p>
        </p:txBody>
      </p:sp>
    </p:spTree>
    <p:extLst>
      <p:ext uri="{BB962C8B-B14F-4D97-AF65-F5344CB8AC3E}">
        <p14:creationId xmlns:p14="http://schemas.microsoft.com/office/powerpoint/2010/main" val="2303272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2769D-074E-4C91-AF30-547B79239B6B}"/>
              </a:ext>
            </a:extLst>
          </p:cNvPr>
          <p:cNvSpPr>
            <a:spLocks noGrp="1"/>
          </p:cNvSpPr>
          <p:nvPr>
            <p:ph type="title"/>
          </p:nvPr>
        </p:nvSpPr>
        <p:spPr/>
        <p:txBody>
          <a:bodyPr>
            <a:noAutofit/>
          </a:bodyPr>
          <a:lstStyle/>
          <a:p>
            <a:pPr algn="l"/>
            <a:r>
              <a:rPr lang="en-US" sz="2800" b="0" dirty="0">
                <a:ea typeface="Calibri" panose="020F0502020204030204" pitchFamily="34" charset="0"/>
              </a:rPr>
              <a:t>3.  FIGO member societies should invoke the ethical principles of beneficence and healthcare justice to advocate for the evidence-based development and deployment of culturally competent, effective programs that provide medically reasonable MHM to women and girls.  There is a growing body of research, particularly around knowledge, attitudes, and practices.</a:t>
            </a:r>
            <a:endParaRPr lang="en-US" sz="2800" b="0" dirty="0"/>
          </a:p>
        </p:txBody>
      </p:sp>
    </p:spTree>
    <p:extLst>
      <p:ext uri="{BB962C8B-B14F-4D97-AF65-F5344CB8AC3E}">
        <p14:creationId xmlns:p14="http://schemas.microsoft.com/office/powerpoint/2010/main" val="1166578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A picture containing food, drawing&#10;&#10;Description automatically generated">
            <a:extLst>
              <a:ext uri="{FF2B5EF4-FFF2-40B4-BE49-F238E27FC236}">
                <a16:creationId xmlns:a16="http://schemas.microsoft.com/office/drawing/2014/main" id="{69BBC0DF-014F-F24C-9FC4-078B70413D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847850"/>
            <a:ext cx="5715000" cy="2247900"/>
          </a:xfrm>
          <a:prstGeom prst="rect">
            <a:avLst/>
          </a:prstGeom>
        </p:spPr>
      </p:pic>
    </p:spTree>
    <p:extLst>
      <p:ext uri="{BB962C8B-B14F-4D97-AF65-F5344CB8AC3E}">
        <p14:creationId xmlns:p14="http://schemas.microsoft.com/office/powerpoint/2010/main" val="412259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Committee members</a:t>
            </a:r>
            <a:br>
              <a:rPr lang="en-US" sz="2800" dirty="0"/>
            </a:br>
            <a:br>
              <a:rPr lang="en-US" sz="2800" b="0" dirty="0"/>
            </a:br>
            <a:r>
              <a:rPr lang="en-US" sz="2900" b="0" dirty="0">
                <a:solidFill>
                  <a:srgbClr val="363636"/>
                </a:solidFill>
                <a:latin typeface="Calibri" panose="020F0502020204030204" pitchFamily="34" charset="0"/>
                <a:ea typeface="Times New Roman" panose="02020603050405020304" pitchFamily="18" charset="0"/>
              </a:rPr>
              <a:t>S. Gupte-Chair (India), F.A. Chervenak-Past-Chair (USA), L. Briozzo (Uruguay), M. Marsh (UK), L.B. McCullough (USA), L. Capito  (Philippines), G. </a:t>
            </a:r>
            <a:r>
              <a:rPr lang="en-US" sz="2900" b="0" dirty="0" err="1">
                <a:solidFill>
                  <a:srgbClr val="363636"/>
                </a:solidFill>
                <a:latin typeface="Calibri" panose="020F0502020204030204" pitchFamily="34" charset="0"/>
                <a:ea typeface="Times New Roman" panose="02020603050405020304" pitchFamily="18" charset="0"/>
              </a:rPr>
              <a:t>Monni</a:t>
            </a:r>
            <a:r>
              <a:rPr lang="en-US" sz="2900" b="0" dirty="0">
                <a:solidFill>
                  <a:srgbClr val="363636"/>
                </a:solidFill>
                <a:latin typeface="Calibri" panose="020F0502020204030204" pitchFamily="34" charset="0"/>
                <a:ea typeface="Times New Roman" panose="02020603050405020304" pitchFamily="18" charset="0"/>
              </a:rPr>
              <a:t> (Italy),  O. De </a:t>
            </a:r>
            <a:r>
              <a:rPr lang="en-US" sz="2900" b="0" dirty="0" err="1">
                <a:solidFill>
                  <a:srgbClr val="363636"/>
                </a:solidFill>
                <a:latin typeface="Calibri" panose="020F0502020204030204" pitchFamily="34" charset="0"/>
                <a:ea typeface="Times New Roman" panose="02020603050405020304" pitchFamily="18" charset="0"/>
              </a:rPr>
              <a:t>Moraes</a:t>
            </a:r>
            <a:r>
              <a:rPr lang="en-US" sz="2900" b="0" dirty="0">
                <a:solidFill>
                  <a:srgbClr val="363636"/>
                </a:solidFill>
                <a:latin typeface="Calibri" panose="020F0502020204030204" pitchFamily="34" charset="0"/>
                <a:ea typeface="Times New Roman" panose="02020603050405020304" pitchFamily="18" charset="0"/>
              </a:rPr>
              <a:t> Filho (Brazil), J. </a:t>
            </a:r>
            <a:r>
              <a:rPr lang="en-US" sz="2900" b="0" dirty="0" err="1">
                <a:solidFill>
                  <a:srgbClr val="363636"/>
                </a:solidFill>
                <a:latin typeface="Calibri" panose="020F0502020204030204" pitchFamily="34" charset="0"/>
                <a:ea typeface="Times New Roman" panose="02020603050405020304" pitchFamily="18" charset="0"/>
              </a:rPr>
              <a:t>Beyaza</a:t>
            </a:r>
            <a:r>
              <a:rPr lang="en-US" sz="2900" b="0" dirty="0">
                <a:solidFill>
                  <a:srgbClr val="363636"/>
                </a:solidFill>
                <a:latin typeface="Calibri" panose="020F0502020204030204" pitchFamily="34" charset="0"/>
                <a:ea typeface="Times New Roman" panose="02020603050405020304" pitchFamily="18" charset="0"/>
              </a:rPr>
              <a:t> (Uganda)</a:t>
            </a:r>
            <a:br>
              <a:rPr lang="en-US" sz="1800" dirty="0">
                <a:latin typeface="Times New Roman" panose="02020603050405020304" pitchFamily="18" charset="0"/>
                <a:ea typeface="Times New Roman" panose="02020603050405020304" pitchFamily="18" charset="0"/>
              </a:rPr>
            </a:br>
            <a:endParaRPr lang="en-US" sz="2800" b="0" dirty="0"/>
          </a:p>
        </p:txBody>
      </p:sp>
    </p:spTree>
    <p:extLst>
      <p:ext uri="{BB962C8B-B14F-4D97-AF65-F5344CB8AC3E}">
        <p14:creationId xmlns:p14="http://schemas.microsoft.com/office/powerpoint/2010/main" val="2924987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1988841"/>
            <a:ext cx="7772400" cy="3312367"/>
          </a:xfrm>
          <a:ln>
            <a:solidFill>
              <a:srgbClr val="326B59"/>
            </a:solidFill>
          </a:ln>
        </p:spPr>
        <p:txBody>
          <a:bodyPr>
            <a:noAutofit/>
          </a:bodyPr>
          <a:lstStyle/>
          <a:p>
            <a:r>
              <a:rPr lang="en-US" sz="4400" dirty="0"/>
              <a:t>FIGO ETHICS AND PROFESSIONALISM GUIDELINE 082:</a:t>
            </a:r>
            <a:br>
              <a:rPr lang="en-US" sz="4400" dirty="0"/>
            </a:br>
            <a:r>
              <a:rPr lang="en-US" sz="4400" dirty="0"/>
              <a:t>menstrual hygiene management</a:t>
            </a:r>
          </a:p>
        </p:txBody>
      </p:sp>
    </p:spTree>
    <p:extLst>
      <p:ext uri="{BB962C8B-B14F-4D97-AF65-F5344CB8AC3E}">
        <p14:creationId xmlns:p14="http://schemas.microsoft.com/office/powerpoint/2010/main" val="3931546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AC0CC-8469-4D9B-90DE-981A4D52F6F1}"/>
              </a:ext>
            </a:extLst>
          </p:cNvPr>
          <p:cNvSpPr>
            <a:spLocks noGrp="1"/>
          </p:cNvSpPr>
          <p:nvPr>
            <p:ph type="title"/>
          </p:nvPr>
        </p:nvSpPr>
        <p:spPr/>
        <p:txBody>
          <a:bodyPr>
            <a:normAutofit fontScale="90000"/>
          </a:bodyPr>
          <a:lstStyle/>
          <a:p>
            <a:br>
              <a:rPr lang="en-US" sz="3600" dirty="0"/>
            </a:br>
            <a:br>
              <a:rPr lang="en-US" sz="3600" dirty="0"/>
            </a:br>
            <a:r>
              <a:rPr lang="en-US" sz="4400" b="0" dirty="0"/>
              <a:t>Background</a:t>
            </a:r>
            <a:br>
              <a:rPr lang="en-US" sz="4400" b="0" dirty="0"/>
            </a:br>
            <a:r>
              <a:rPr lang="en-US" sz="4400" b="0" dirty="0"/>
              <a:t>ethical framework</a:t>
            </a:r>
            <a:br>
              <a:rPr lang="en-US" sz="4400" b="0" dirty="0"/>
            </a:br>
            <a:r>
              <a:rPr lang="en-US" sz="4400" b="0" dirty="0"/>
              <a:t>recommendations</a:t>
            </a:r>
            <a:br>
              <a:rPr lang="en-US" sz="3600" dirty="0"/>
            </a:br>
            <a:br>
              <a:rPr lang="en-US" sz="3600" dirty="0"/>
            </a:br>
            <a:endParaRPr lang="en-US" sz="3600" dirty="0"/>
          </a:p>
        </p:txBody>
      </p:sp>
    </p:spTree>
    <p:extLst>
      <p:ext uri="{BB962C8B-B14F-4D97-AF65-F5344CB8AC3E}">
        <p14:creationId xmlns:p14="http://schemas.microsoft.com/office/powerpoint/2010/main" val="308879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43BC5-3AA2-4A72-96B9-CF8947A7A9C4}"/>
              </a:ext>
            </a:extLst>
          </p:cNvPr>
          <p:cNvSpPr>
            <a:spLocks noGrp="1"/>
          </p:cNvSpPr>
          <p:nvPr>
            <p:ph type="title"/>
          </p:nvPr>
        </p:nvSpPr>
        <p:spPr/>
        <p:txBody>
          <a:bodyPr>
            <a:normAutofit/>
          </a:bodyPr>
          <a:lstStyle/>
          <a:p>
            <a:r>
              <a:rPr lang="en-US" sz="4400" dirty="0"/>
              <a:t>background</a:t>
            </a:r>
          </a:p>
        </p:txBody>
      </p:sp>
    </p:spTree>
    <p:extLst>
      <p:ext uri="{BB962C8B-B14F-4D97-AF65-F5344CB8AC3E}">
        <p14:creationId xmlns:p14="http://schemas.microsoft.com/office/powerpoint/2010/main" val="3624049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C5F47-A593-481E-83C2-90319C9D9EB5}"/>
              </a:ext>
            </a:extLst>
          </p:cNvPr>
          <p:cNvSpPr>
            <a:spLocks noGrp="1"/>
          </p:cNvSpPr>
          <p:nvPr>
            <p:ph type="title"/>
          </p:nvPr>
        </p:nvSpPr>
        <p:spPr/>
        <p:txBody>
          <a:bodyPr>
            <a:noAutofit/>
          </a:bodyPr>
          <a:lstStyle/>
          <a:p>
            <a:pPr algn="l"/>
            <a:r>
              <a:rPr lang="en-US" sz="2800" b="0" dirty="0">
                <a:ea typeface="Calibri" panose="020F0502020204030204" pitchFamily="34" charset="0"/>
              </a:rPr>
              <a:t>1.  Menstrual Hygiene Management (MHM) has been defined as: “women and adolescent girls using a clean menstrual management material to absorb and collect blood, that can be changed in privacy as often as necessary for the duration of the period, using soap and water for washing the body as required and having access to facilities to dispose of used menstrual management materials.”</a:t>
            </a:r>
            <a:endParaRPr lang="en-US" sz="2800" b="0" dirty="0"/>
          </a:p>
        </p:txBody>
      </p:sp>
    </p:spTree>
    <p:extLst>
      <p:ext uri="{BB962C8B-B14F-4D97-AF65-F5344CB8AC3E}">
        <p14:creationId xmlns:p14="http://schemas.microsoft.com/office/powerpoint/2010/main" val="194624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56BC0-83E0-4B8E-A2A8-FE897B3D873C}"/>
              </a:ext>
            </a:extLst>
          </p:cNvPr>
          <p:cNvSpPr>
            <a:spLocks noGrp="1"/>
          </p:cNvSpPr>
          <p:nvPr>
            <p:ph type="title"/>
          </p:nvPr>
        </p:nvSpPr>
        <p:spPr/>
        <p:txBody>
          <a:bodyPr>
            <a:normAutofit/>
          </a:bodyPr>
          <a:lstStyle/>
          <a:p>
            <a:pPr algn="l"/>
            <a:r>
              <a:rPr lang="en-US" sz="2800" b="0" dirty="0">
                <a:ea typeface="Calibri" panose="020F0502020204030204" pitchFamily="34" charset="0"/>
              </a:rPr>
              <a:t>2.  FIGO has always held sexual and reproductive health and rights (SRHR) of women around the world as high priority issues.  MHM is an important ingredient of SRHR, because it has huge impact on development on the life of girls and women, not only on health but education, security, and gender equality.</a:t>
            </a:r>
            <a:endParaRPr lang="en-US" sz="2800" b="0" dirty="0"/>
          </a:p>
        </p:txBody>
      </p:sp>
    </p:spTree>
    <p:extLst>
      <p:ext uri="{BB962C8B-B14F-4D97-AF65-F5344CB8AC3E}">
        <p14:creationId xmlns:p14="http://schemas.microsoft.com/office/powerpoint/2010/main" val="2957819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F0AAE-44D0-4446-B542-BBF418555712}"/>
              </a:ext>
            </a:extLst>
          </p:cNvPr>
          <p:cNvSpPr>
            <a:spLocks noGrp="1"/>
          </p:cNvSpPr>
          <p:nvPr>
            <p:ph type="title"/>
          </p:nvPr>
        </p:nvSpPr>
        <p:spPr/>
        <p:txBody>
          <a:bodyPr>
            <a:normAutofit fontScale="90000"/>
          </a:bodyPr>
          <a:lstStyle/>
          <a:p>
            <a:pPr algn="l"/>
            <a:r>
              <a:rPr lang="en-US" sz="2800" b="0" dirty="0">
                <a:ea typeface="Calibri" panose="020F0502020204030204" pitchFamily="34" charset="0"/>
              </a:rPr>
              <a:t>3.  In many low- and middle-income countries (LMICs), where girls receive very limited puberty guidance, and the cost of mass-produced sanitary materials is high, the inadequacy (or complete lack) of safe, private, clean water, sanitation, and disposal facilities creates substantial additional environmental barriers to MHM.</a:t>
            </a:r>
            <a:br>
              <a:rPr lang="en-US" sz="1800" dirty="0">
                <a:ea typeface="Calibri" panose="020F0502020204030204" pitchFamily="34" charset="0"/>
              </a:rPr>
            </a:br>
            <a:endParaRPr lang="en-US" dirty="0"/>
          </a:p>
        </p:txBody>
      </p:sp>
    </p:spTree>
    <p:extLst>
      <p:ext uri="{BB962C8B-B14F-4D97-AF65-F5344CB8AC3E}">
        <p14:creationId xmlns:p14="http://schemas.microsoft.com/office/powerpoint/2010/main" val="38293820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70728FC875BE4CA87F146CCF810D8A" ma:contentTypeVersion="0" ma:contentTypeDescription="Create a new document." ma:contentTypeScope="" ma:versionID="4dad15410bab755815ece678af11dab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3547A8-C0AF-47BA-8AF1-AB818EFCCD3E}">
  <ds:schemaRefs>
    <ds:schemaRef ds:uri="http://schemas.microsoft.com/sharepoint/v3/contenttype/forms"/>
  </ds:schemaRefs>
</ds:datastoreItem>
</file>

<file path=customXml/itemProps2.xml><?xml version="1.0" encoding="utf-8"?>
<ds:datastoreItem xmlns:ds="http://schemas.openxmlformats.org/officeDocument/2006/customXml" ds:itemID="{B21941CC-35B1-4296-A27C-5B0882F3082A}">
  <ds:schemaRefs>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BCF5856-A4BC-4AB6-AD66-89FF5C8531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56</TotalTime>
  <Words>767</Words>
  <Application>Microsoft Macintosh PowerPoint</Application>
  <PresentationFormat>Widescreen</PresentationFormat>
  <Paragraphs>21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Futura Medium</vt:lpstr>
      <vt:lpstr>Times New Roman</vt:lpstr>
      <vt:lpstr>Office Theme</vt:lpstr>
      <vt:lpstr>PowerPoint Presentation</vt:lpstr>
      <vt:lpstr>COMMITTEE on ethical and professional ASPECTs of reproductive medicine and women’s health </vt:lpstr>
      <vt:lpstr>Committee members  S. Gupte-Chair (India), F.A. Chervenak-Past-Chair (USA), L. Briozzo (Uruguay), M. Marsh (UK), L.B. McCullough (USA), L. Capito  (Philippines), G. Monni (Italy),  O. De Moraes Filho (Brazil), J. Beyaza (Uganda) </vt:lpstr>
      <vt:lpstr>FIGO ETHICS AND PROFESSIONALISM GUIDELINE 082: menstrual hygiene management</vt:lpstr>
      <vt:lpstr>  Background ethical framework recommendations  </vt:lpstr>
      <vt:lpstr>background</vt:lpstr>
      <vt:lpstr>1.  Menstrual Hygiene Management (MHM) has been defined as: “women and adolescent girls using a clean menstrual management material to absorb and collect blood, that can be changed in privacy as often as necessary for the duration of the period, using soap and water for washing the body as required and having access to facilities to dispose of used menstrual management materials.”</vt:lpstr>
      <vt:lpstr>2.  FIGO has always held sexual and reproductive health and rights (SRHR) of women around the world as high priority issues.  MHM is an important ingredient of SRHR, because it has huge impact on development on the life of girls and women, not only on health but education, security, and gender equality.</vt:lpstr>
      <vt:lpstr>3.  In many low- and middle-income countries (LMICs), where girls receive very limited puberty guidance, and the cost of mass-produced sanitary materials is high, the inadequacy (or complete lack) of safe, private, clean water, sanitation, and disposal facilities creates substantial additional environmental barriers to MHM. </vt:lpstr>
      <vt:lpstr>4.  The lack of proper sanitation facilities and proper and affordable hygiene materials for the use by adolescent girls and women at home, at school and at workplaces, affects their health, their potential to access education, employment, overall safety and quality of life. </vt:lpstr>
      <vt:lpstr>5.  Unsafe and unhygienic materials to absorb menstrual blood can lead to vaginal infections, with possible long-term effects on reproductive health, including psychosocial, educational, work-related, and environmental effects.</vt:lpstr>
      <vt:lpstr>6.  Although menstruation remains a socially stigmatized condition in most contexts, and one that is infrequently discussed in coeducational (or even female-only) encounters, a girl or woman’s menstruating status can easily be hidden in high-resource contexts which is unfortunately not so in low resource situations. </vt:lpstr>
      <vt:lpstr>7.  In emergency/humanitarian crisis situations, e.g., refugees during war time or immigration crisis, women and girls are particularly vulnerable.  MHM is often not properly addressed, resulting in many women and girls confronting barriers to access adequate hygienic and absorbent menstrual materials and WASH facilities or the absence of these resources.   </vt:lpstr>
      <vt:lpstr>8.  Well designed, culturally competent, and adequately funded research is needed to provide an evidence base regarding the positive overall effects on society and economic development based on of the provision of proper MHM.   </vt:lpstr>
      <vt:lpstr>Ethical framework</vt:lpstr>
      <vt:lpstr>1.  The ethical principle of beneficence in professional ethics in obstetrics and gynecology creates the prima facie ethical obligation of the obstetrician-gynecologist to identify and provide clinical management of the patient’s condition or diagnosis that, in deliberative (evidence-based, rigorous, transparent, and accountable) clinical judgment is predicted to result in net clinical benefit.  </vt:lpstr>
      <vt:lpstr>Such clinical management is known as medically reasonable. </vt:lpstr>
      <vt:lpstr>recommendations</vt:lpstr>
      <vt:lpstr>1.  MHM is a concern not only for women, but for women and men equally, and for societies.  FIGO member societies should invoke the ethical principles of beneficence and healthcare justice to advocate for the development of coordinated health policy by all levels of government, to support the development and implementation of effective MHM programs.  </vt:lpstr>
      <vt:lpstr>Health policy should be country- specific and culturally competent.</vt:lpstr>
      <vt:lpstr>2.  FIGO member societies should invoke the ethical principles of beneficence and healthcare justice  to advocate for effective international efforts in public health emergencies and humanitarian crisis situations, women and girls should have access to appropriate resources.</vt:lpstr>
      <vt:lpstr>3.  FIGO member societies should invoke the ethical principles of beneficence and healthcare justice to advocate for the evidence-based development and deployment of culturally competent, effective programs that provide medically reasonable MHM to women and girls.  There is a growing body of research, particularly around knowledge, attitudes, and practices.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Crago</dc:creator>
  <cp:lastModifiedBy>Alikhani, Eloise</cp:lastModifiedBy>
  <cp:revision>16</cp:revision>
  <dcterms:created xsi:type="dcterms:W3CDTF">2018-06-15T09:01:29Z</dcterms:created>
  <dcterms:modified xsi:type="dcterms:W3CDTF">2020-08-25T09:49:44Z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0x0101004870728FC875BE4CA87F146CCF810D8A</vt:lpwstr>
  </property>
</Properties>
</file>