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Lst>
  <p:sldIdLst>
    <p:sldId id="260" r:id="rId5"/>
    <p:sldId id="261" r:id="rId6"/>
    <p:sldId id="262" r:id="rId7"/>
    <p:sldId id="263" r:id="rId8"/>
    <p:sldId id="277" r:id="rId9"/>
    <p:sldId id="284" r:id="rId10"/>
    <p:sldId id="297" r:id="rId11"/>
    <p:sldId id="298" r:id="rId12"/>
    <p:sldId id="299" r:id="rId13"/>
    <p:sldId id="300" r:id="rId14"/>
    <p:sldId id="301" r:id="rId15"/>
    <p:sldId id="302" r:id="rId16"/>
    <p:sldId id="303" r:id="rId17"/>
    <p:sldId id="304" r:id="rId18"/>
    <p:sldId id="286" r:id="rId19"/>
    <p:sldId id="305" r:id="rId20"/>
    <p:sldId id="306" r:id="rId21"/>
    <p:sldId id="307" r:id="rId22"/>
    <p:sldId id="308" r:id="rId23"/>
    <p:sldId id="309" r:id="rId24"/>
    <p:sldId id="296" r:id="rId25"/>
    <p:sldId id="310" r:id="rId26"/>
    <p:sldId id="311" r:id="rId27"/>
    <p:sldId id="312" r:id="rId28"/>
    <p:sldId id="313" r:id="rId29"/>
    <p:sldId id="314" r:id="rId30"/>
    <p:sldId id="315" r:id="rId31"/>
    <p:sldId id="316" r:id="rId32"/>
    <p:sldId id="27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rry"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D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F71210-F0FF-4CF6-86CA-773B09C98912}" v="2" dt="2020-08-24T18:13:34.226"/>
    <p1510:client id="{A29E731B-3593-43FD-9ECF-647AB84DC786}" v="1" dt="2020-08-24T18:26:10.5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109" d="100"/>
          <a:sy n="109" d="100"/>
        </p:scale>
        <p:origin x="6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7-14T09:44:31.696" idx="1">
    <p:pos x="10" y="10"/>
    <p:text>Marie-Christine: Please insert name of committee and committee members here.</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468274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7222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74109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solidFill>
                  <a:srgbClr val="00AD86"/>
                </a:solidFill>
              </a:defRPr>
            </a:lvl1pPr>
          </a:lstStyle>
          <a:p>
            <a:r>
              <a:rPr lang="en-US" dirty="0"/>
              <a:t>Click to edit Master title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ubtitle 2"/>
          <p:cNvSpPr>
            <a:spLocks noGrp="1"/>
          </p:cNvSpPr>
          <p:nvPr>
            <p:ph type="subTitle" idx="10" hasCustomPrompt="1"/>
          </p:nvPr>
        </p:nvSpPr>
        <p:spPr>
          <a:xfrm>
            <a:off x="0" y="6433751"/>
            <a:ext cx="12192000" cy="488484"/>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2757705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b="1" i="0" baseline="0">
                <a:solidFill>
                  <a:srgbClr val="00AD86"/>
                </a:solidFill>
              </a:defRPr>
            </a:lvl1pPr>
          </a:lstStyle>
          <a:p>
            <a:r>
              <a:rPr lang="en-US" dirty="0"/>
              <a:t>Click to edit Master title</a:t>
            </a:r>
          </a:p>
        </p:txBody>
      </p:sp>
      <p:sp>
        <p:nvSpPr>
          <p:cNvPr id="3" name="Text Placeholder 2"/>
          <p:cNvSpPr>
            <a:spLocks noGrp="1"/>
          </p:cNvSpPr>
          <p:nvPr>
            <p:ph type="body" idx="1"/>
          </p:nvPr>
        </p:nvSpPr>
        <p:spPr>
          <a:xfrm>
            <a:off x="831851" y="4589465"/>
            <a:ext cx="10515600" cy="1500187"/>
          </a:xfrm>
        </p:spPr>
        <p:txBody>
          <a:bodyPr>
            <a:normAutofit/>
          </a:bodyPr>
          <a:lstStyle>
            <a:lvl1pPr marL="0" indent="0">
              <a:buNone/>
              <a:defRPr sz="27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978883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solidFill>
                  <a:srgbClr val="00AD86"/>
                </a:solidFill>
              </a:defRPr>
            </a:lvl1pPr>
          </a:lstStyle>
          <a:p>
            <a:r>
              <a:rPr lang="en-US" dirty="0"/>
              <a:t>Click to edit Master title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15627619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b="1" i="0" baseline="0">
                <a:solidFill>
                  <a:srgbClr val="00AD86"/>
                </a:solidFill>
              </a:defRPr>
            </a:lvl1pPr>
          </a:lstStyle>
          <a:p>
            <a:r>
              <a:rPr lang="en-US" dirty="0"/>
              <a:t>Click to edit Master title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2061248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solidFill>
                  <a:srgbClr val="00AD86"/>
                </a:solidFill>
              </a:defRPr>
            </a:lvl1pPr>
          </a:lstStyle>
          <a:p>
            <a:r>
              <a:rPr lang="en-US" dirty="0"/>
              <a:t>Click to edit Master title</a:t>
            </a:r>
          </a:p>
        </p:txBody>
      </p:sp>
      <p:sp>
        <p:nvSpPr>
          <p:cNvPr id="6" name="Subtitle 2"/>
          <p:cNvSpPr>
            <a:spLocks noGrp="1"/>
          </p:cNvSpPr>
          <p:nvPr>
            <p:ph type="subTitle" idx="1"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2736588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2170457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aseline="0">
                <a:solidFill>
                  <a:srgbClr val="00AD86"/>
                </a:solidFill>
              </a:defRPr>
            </a:lvl1pPr>
          </a:lstStyle>
          <a:p>
            <a:r>
              <a:rPr lang="en-US" dirty="0"/>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14476625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aseline="0">
                <a:solidFill>
                  <a:srgbClr val="00AD86"/>
                </a:solidFill>
              </a:defRPr>
            </a:lvl1pPr>
          </a:lstStyle>
          <a:p>
            <a:r>
              <a:rPr lang="en-US" dirty="0"/>
              <a:t>Click to edit Master title style</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1348657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38944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AD86"/>
                </a:solidFill>
              </a:defRPr>
            </a:lvl1pPr>
          </a:lstStyle>
          <a:p>
            <a:r>
              <a:rPr lang="en-US" dirty="0"/>
              <a:t>Click to edit Master title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13714223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7" name="Rectangle 6"/>
          <p:cNvSpPr/>
          <p:nvPr userDrawn="1"/>
        </p:nvSpPr>
        <p:spPr>
          <a:xfrm>
            <a:off x="0" y="5949280"/>
            <a:ext cx="12192000" cy="908720"/>
          </a:xfrm>
          <a:prstGeom prst="rect">
            <a:avLst/>
          </a:prstGeom>
          <a:solidFill>
            <a:srgbClr val="326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Oval 11"/>
          <p:cNvSpPr/>
          <p:nvPr userDrawn="1"/>
        </p:nvSpPr>
        <p:spPr>
          <a:xfrm>
            <a:off x="239349" y="2058"/>
            <a:ext cx="1536171" cy="11226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45110" y="764704"/>
            <a:ext cx="4901781" cy="3456384"/>
          </a:xfrm>
          <a:prstGeom prst="rect">
            <a:avLst/>
          </a:prstGeom>
        </p:spPr>
      </p:pic>
      <p:sp>
        <p:nvSpPr>
          <p:cNvPr id="13" name="Rectangle 8"/>
          <p:cNvSpPr>
            <a:spLocks noChangeArrowheads="1"/>
          </p:cNvSpPr>
          <p:nvPr userDrawn="1"/>
        </p:nvSpPr>
        <p:spPr bwMode="auto">
          <a:xfrm>
            <a:off x="527051" y="4622801"/>
            <a:ext cx="11156949"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0000"/>
              </a:buClr>
              <a:buChar char="•"/>
              <a:defRPr sz="3600" b="1">
                <a:solidFill>
                  <a:schemeClr val="tx1"/>
                </a:solidFill>
                <a:latin typeface="Helvetica" panose="020B0604020202020204" pitchFamily="34" charset="0"/>
                <a:cs typeface="Arial" panose="020B0604020202020204" pitchFamily="34" charset="0"/>
              </a:defRPr>
            </a:lvl1pPr>
            <a:lvl2pPr marL="742950" indent="-285750">
              <a:spcBef>
                <a:spcPct val="20000"/>
              </a:spcBef>
              <a:buClr>
                <a:srgbClr val="CC0000"/>
              </a:buClr>
              <a:buChar char="–"/>
              <a:defRPr sz="3200" b="1">
                <a:solidFill>
                  <a:schemeClr val="tx1"/>
                </a:solidFill>
                <a:latin typeface="Helvetica" panose="020B0604020202020204" pitchFamily="34" charset="0"/>
                <a:cs typeface="Arial" panose="020B0604020202020204" pitchFamily="34" charset="0"/>
              </a:defRPr>
            </a:lvl2pPr>
            <a:lvl3pPr marL="1143000" indent="-228600">
              <a:spcBef>
                <a:spcPct val="20000"/>
              </a:spcBef>
              <a:buClr>
                <a:srgbClr val="CC0000"/>
              </a:buClr>
              <a:buChar char="•"/>
              <a:defRPr sz="2800" b="1">
                <a:solidFill>
                  <a:schemeClr val="tx1"/>
                </a:solidFill>
                <a:latin typeface="Helvetica" panose="020B0604020202020204" pitchFamily="34" charset="0"/>
                <a:cs typeface="Arial" panose="020B0604020202020204" pitchFamily="34" charset="0"/>
              </a:defRPr>
            </a:lvl3pPr>
            <a:lvl4pPr marL="1600200" indent="-228600">
              <a:spcBef>
                <a:spcPct val="20000"/>
              </a:spcBef>
              <a:buClr>
                <a:srgbClr val="CC0000"/>
              </a:buClr>
              <a:buChar char="–"/>
              <a:defRPr sz="2400" b="1">
                <a:solidFill>
                  <a:schemeClr val="tx1"/>
                </a:solidFill>
                <a:latin typeface="Helvetica" panose="020B0604020202020204" pitchFamily="34" charset="0"/>
                <a:cs typeface="Arial" panose="020B0604020202020204" pitchFamily="34" charset="0"/>
              </a:defRPr>
            </a:lvl4pPr>
            <a:lvl5pPr marL="2057400" indent="-228600">
              <a:spcBef>
                <a:spcPct val="20000"/>
              </a:spcBef>
              <a:buClr>
                <a:srgbClr val="CC0000"/>
              </a:buClr>
              <a:buChar char="»"/>
              <a:defRPr sz="2400" b="1">
                <a:solidFill>
                  <a:schemeClr val="tx1"/>
                </a:solidFill>
                <a:latin typeface="Helvetica"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CC0000"/>
              </a:buClr>
              <a:buChar char="»"/>
              <a:defRPr sz="2400" b="1">
                <a:solidFill>
                  <a:schemeClr val="tx1"/>
                </a:solidFill>
                <a:latin typeface="Helvetica"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CC0000"/>
              </a:buClr>
              <a:buChar char="»"/>
              <a:defRPr sz="2400" b="1">
                <a:solidFill>
                  <a:schemeClr val="tx1"/>
                </a:solidFill>
                <a:latin typeface="Helvetica"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CC0000"/>
              </a:buClr>
              <a:buChar char="»"/>
              <a:defRPr sz="2400" b="1">
                <a:solidFill>
                  <a:schemeClr val="tx1"/>
                </a:solidFill>
                <a:latin typeface="Helvetica"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CC0000"/>
              </a:buClr>
              <a:buChar char="»"/>
              <a:defRPr sz="2400" b="1">
                <a:solidFill>
                  <a:schemeClr val="tx1"/>
                </a:solidFill>
                <a:latin typeface="Helvetica" panose="020B0604020202020204" pitchFamily="34" charset="0"/>
                <a:cs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it-IT" sz="24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Arial" panose="020B0604020202020204" pitchFamily="34" charset="0"/>
              </a:rPr>
              <a:t>International Federation of Gynecology and Obstetrics</a:t>
            </a:r>
          </a:p>
        </p:txBody>
      </p:sp>
    </p:spTree>
    <p:extLst>
      <p:ext uri="{BB962C8B-B14F-4D97-AF65-F5344CB8AC3E}">
        <p14:creationId xmlns:p14="http://schemas.microsoft.com/office/powerpoint/2010/main" val="37545317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2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8841"/>
            <a:ext cx="10363200" cy="3780135"/>
          </a:xfrm>
        </p:spPr>
        <p:txBody>
          <a:bodyPr anchor="t">
            <a:normAutofit/>
          </a:bodyPr>
          <a:lstStyle>
            <a:lvl1pPr algn="ctr">
              <a:defRPr sz="5400" b="1" cap="all"/>
            </a:lvl1pPr>
          </a:lstStyle>
          <a:p>
            <a:r>
              <a:rPr lang="en-US"/>
              <a:t>Click to edit Master title style</a:t>
            </a:r>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350" y="116632"/>
            <a:ext cx="1420879" cy="1656000"/>
          </a:xfrm>
          <a:prstGeom prst="rect">
            <a:avLst/>
          </a:prstGeom>
        </p:spPr>
      </p:pic>
      <p:sp>
        <p:nvSpPr>
          <p:cNvPr id="9" name="Rectangle 8"/>
          <p:cNvSpPr/>
          <p:nvPr userDrawn="1"/>
        </p:nvSpPr>
        <p:spPr>
          <a:xfrm>
            <a:off x="0" y="6308725"/>
            <a:ext cx="12192000" cy="549275"/>
          </a:xfrm>
          <a:prstGeom prst="rect">
            <a:avLst/>
          </a:prstGeom>
          <a:solidFill>
            <a:srgbClr val="326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0" name="Footer Placeholder 4"/>
          <p:cNvSpPr>
            <a:spLocks noGrp="1"/>
          </p:cNvSpPr>
          <p:nvPr>
            <p:ph type="ftr" sz="quarter" idx="3"/>
          </p:nvPr>
        </p:nvSpPr>
        <p:spPr>
          <a:xfrm>
            <a:off x="239349" y="6381329"/>
            <a:ext cx="11617291" cy="3850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Tree>
    <p:extLst>
      <p:ext uri="{BB962C8B-B14F-4D97-AF65-F5344CB8AC3E}">
        <p14:creationId xmlns:p14="http://schemas.microsoft.com/office/powerpoint/2010/main" val="37022599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3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8841"/>
            <a:ext cx="10363200" cy="3780135"/>
          </a:xfrm>
        </p:spPr>
        <p:txBody>
          <a:bodyPr anchor="t">
            <a:normAutofit/>
          </a:bodyPr>
          <a:lstStyle>
            <a:lvl1pPr algn="ctr">
              <a:defRPr sz="5400" b="1" cap="all"/>
            </a:lvl1pPr>
          </a:lstStyle>
          <a:p>
            <a:r>
              <a:rPr lang="en-US"/>
              <a:t>Click to edit Master title style</a:t>
            </a:r>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350" y="116632"/>
            <a:ext cx="1420879" cy="1656000"/>
          </a:xfrm>
          <a:prstGeom prst="rect">
            <a:avLst/>
          </a:prstGeom>
        </p:spPr>
      </p:pic>
      <p:sp>
        <p:nvSpPr>
          <p:cNvPr id="9" name="Rectangle 8"/>
          <p:cNvSpPr/>
          <p:nvPr userDrawn="1"/>
        </p:nvSpPr>
        <p:spPr>
          <a:xfrm>
            <a:off x="0" y="6308725"/>
            <a:ext cx="12192000" cy="549275"/>
          </a:xfrm>
          <a:prstGeom prst="rect">
            <a:avLst/>
          </a:prstGeom>
          <a:solidFill>
            <a:srgbClr val="326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0" name="Footer Placeholder 4"/>
          <p:cNvSpPr>
            <a:spLocks noGrp="1"/>
          </p:cNvSpPr>
          <p:nvPr>
            <p:ph type="ftr" sz="quarter" idx="3"/>
          </p:nvPr>
        </p:nvSpPr>
        <p:spPr>
          <a:xfrm>
            <a:off x="239349" y="6381329"/>
            <a:ext cx="11617291" cy="3850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Tree>
    <p:extLst>
      <p:ext uri="{BB962C8B-B14F-4D97-AF65-F5344CB8AC3E}">
        <p14:creationId xmlns:p14="http://schemas.microsoft.com/office/powerpoint/2010/main" val="288276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204510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1623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19284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32855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3570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244212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964377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8616193"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ubtitle 2"/>
          <p:cNvSpPr txBox="1">
            <a:spLocks/>
          </p:cNvSpPr>
          <p:nvPr userDrawn="1"/>
        </p:nvSpPr>
        <p:spPr>
          <a:xfrm>
            <a:off x="0" y="6433752"/>
            <a:ext cx="12192000" cy="424249"/>
          </a:xfrm>
          <a:prstGeom prst="rect">
            <a:avLst/>
          </a:prstGeom>
          <a:solidFill>
            <a:srgbClr val="00AD86"/>
          </a:solidFill>
        </p:spPr>
        <p:txBody>
          <a:bodyPr/>
          <a:lstStyle>
            <a:lvl1pPr marL="0" indent="0" algn="l" defTabSz="914400" rtl="0" eaLnBrk="1" latinLnBrk="0" hangingPunct="1">
              <a:lnSpc>
                <a:spcPct val="90000"/>
              </a:lnSpc>
              <a:spcBef>
                <a:spcPts val="1000"/>
              </a:spcBef>
              <a:buFont typeface="Arial" panose="020B0604020202020204" pitchFamily="34" charset="0"/>
              <a:buNone/>
              <a:defRPr sz="2400" i="1" kern="1200" baseline="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400"/>
              <a:t>  the Global Voice for Women’s Health</a:t>
            </a:r>
            <a:endParaRPr lang="en-US" sz="2400" dirty="0"/>
          </a:p>
        </p:txBody>
      </p:sp>
      <p:pic>
        <p:nvPicPr>
          <p:cNvPr id="9" name="Picture 8"/>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9454393" y="46147"/>
            <a:ext cx="2582235" cy="1141340"/>
          </a:xfrm>
          <a:prstGeom prst="rect">
            <a:avLst/>
          </a:prstGeom>
        </p:spPr>
      </p:pic>
    </p:spTree>
    <p:extLst>
      <p:ext uri="{BB962C8B-B14F-4D97-AF65-F5344CB8AC3E}">
        <p14:creationId xmlns:p14="http://schemas.microsoft.com/office/powerpoint/2010/main" val="159939579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686" r:id="rId12"/>
    <p:sldLayoutId id="2147483687" r:id="rId13"/>
    <p:sldLayoutId id="2147483688" r:id="rId14"/>
    <p:sldLayoutId id="2147483689" r:id="rId15"/>
    <p:sldLayoutId id="2147483690" r:id="rId16"/>
    <p:sldLayoutId id="2147483691" r:id="rId17"/>
    <p:sldLayoutId id="2147483692" r:id="rId18"/>
    <p:sldLayoutId id="2147483693" r:id="rId19"/>
    <p:sldLayoutId id="2147483694" r:id="rId20"/>
    <p:sldLayoutId id="2147483707" r:id="rId21"/>
    <p:sldLayoutId id="2147483708" r:id="rId22"/>
    <p:sldLayoutId id="2147483709" r:id="rId23"/>
  </p:sldLayoutIdLst>
  <p:txStyles>
    <p:titleStyle>
      <a:lvl1pPr algn="l" defTabSz="914400" rtl="0" eaLnBrk="1" latinLnBrk="0" hangingPunct="1">
        <a:lnSpc>
          <a:spcPct val="90000"/>
        </a:lnSpc>
        <a:spcBef>
          <a:spcPct val="0"/>
        </a:spcBef>
        <a:buNone/>
        <a:defRPr sz="4400" b="1" kern="1200">
          <a:solidFill>
            <a:srgbClr val="00AD86"/>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 picture containing food, drawing&#10;&#10;Description automatically generated">
            <a:extLst>
              <a:ext uri="{FF2B5EF4-FFF2-40B4-BE49-F238E27FC236}">
                <a16:creationId xmlns:a16="http://schemas.microsoft.com/office/drawing/2014/main" id="{1439E194-E81D-A249-AD6C-073A54032B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1876425"/>
            <a:ext cx="5715000" cy="2247900"/>
          </a:xfrm>
          <a:prstGeom prst="rect">
            <a:avLst/>
          </a:prstGeom>
        </p:spPr>
      </p:pic>
    </p:spTree>
    <p:extLst>
      <p:ext uri="{BB962C8B-B14F-4D97-AF65-F5344CB8AC3E}">
        <p14:creationId xmlns:p14="http://schemas.microsoft.com/office/powerpoint/2010/main" val="2032544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9F495-21C4-4B24-B223-9DD57152209C}"/>
              </a:ext>
            </a:extLst>
          </p:cNvPr>
          <p:cNvSpPr>
            <a:spLocks noGrp="1"/>
          </p:cNvSpPr>
          <p:nvPr>
            <p:ph type="title"/>
          </p:nvPr>
        </p:nvSpPr>
        <p:spPr>
          <a:xfrm>
            <a:off x="2209800" y="1981201"/>
            <a:ext cx="7772400" cy="3780135"/>
          </a:xfrm>
        </p:spPr>
        <p:txBody>
          <a:bodyPr/>
          <a:lstStyle/>
          <a:p>
            <a:pPr algn="l"/>
            <a:r>
              <a:rPr lang="en-GB" sz="2800" b="0" dirty="0">
                <a:ea typeface="Times New Roman" panose="02020603050405020304" pitchFamily="18" charset="0"/>
              </a:rPr>
              <a:t>2.  Uncontrolled variation is clinically significant.  It can result in either overtreatment or undertreatment.  It can also result in medical errors (doing the wrong thing or doing the right thing the wrong way). </a:t>
            </a:r>
            <a:br>
              <a:rPr lang="en-US" sz="1800" dirty="0">
                <a:ea typeface="Times New Roman" panose="02020603050405020304" pitchFamily="18" charset="0"/>
              </a:rPr>
            </a:br>
            <a:endParaRPr lang="en-US" dirty="0"/>
          </a:p>
        </p:txBody>
      </p:sp>
    </p:spTree>
    <p:extLst>
      <p:ext uri="{BB962C8B-B14F-4D97-AF65-F5344CB8AC3E}">
        <p14:creationId xmlns:p14="http://schemas.microsoft.com/office/powerpoint/2010/main" val="59716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AD7-42B3-4D1B-A428-DEE844BC7542}"/>
              </a:ext>
            </a:extLst>
          </p:cNvPr>
          <p:cNvSpPr>
            <a:spLocks noGrp="1"/>
          </p:cNvSpPr>
          <p:nvPr>
            <p:ph type="title"/>
          </p:nvPr>
        </p:nvSpPr>
        <p:spPr/>
        <p:txBody>
          <a:bodyPr/>
          <a:lstStyle/>
          <a:p>
            <a:pPr algn="l"/>
            <a:r>
              <a:rPr lang="en-GB" sz="2800" b="0" dirty="0">
                <a:ea typeface="Times New Roman" panose="02020603050405020304" pitchFamily="18" charset="0"/>
              </a:rPr>
              <a:t>3.  The replacement of uncontrolled variation with responsibly managed variation in the processes of patient care is an effective way to manage the costs of obstetric and </a:t>
            </a:r>
            <a:r>
              <a:rPr lang="en-GB" sz="2800" b="0" dirty="0" err="1">
                <a:ea typeface="Times New Roman" panose="02020603050405020304" pitchFamily="18" charset="0"/>
              </a:rPr>
              <a:t>gynecologic</a:t>
            </a:r>
            <a:r>
              <a:rPr lang="en-GB" sz="2800" b="0" dirty="0">
                <a:ea typeface="Times New Roman" panose="02020603050405020304" pitchFamily="18" charset="0"/>
              </a:rPr>
              <a:t> patient care.</a:t>
            </a:r>
            <a:br>
              <a:rPr lang="en-US" sz="1800" dirty="0">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2825536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CBEB0-CE5A-4F05-8AA0-AED699E1A7EC}"/>
              </a:ext>
            </a:extLst>
          </p:cNvPr>
          <p:cNvSpPr>
            <a:spLocks noGrp="1"/>
          </p:cNvSpPr>
          <p:nvPr>
            <p:ph type="title"/>
          </p:nvPr>
        </p:nvSpPr>
        <p:spPr/>
        <p:txBody>
          <a:bodyPr/>
          <a:lstStyle/>
          <a:p>
            <a:pPr algn="l"/>
            <a:r>
              <a:rPr lang="en-GB" sz="2800" b="0" dirty="0">
                <a:ea typeface="Times New Roman" panose="02020603050405020304" pitchFamily="18" charset="0"/>
              </a:rPr>
              <a:t>4.  The improvement of the quality of the processes of patient care should be undertaken by an interdisciplinary team that includes expertise in obstetrics and </a:t>
            </a:r>
            <a:r>
              <a:rPr lang="en-GB" sz="2800" b="0" dirty="0" err="1">
                <a:ea typeface="Times New Roman" panose="02020603050405020304" pitchFamily="18" charset="0"/>
              </a:rPr>
              <a:t>gynecology</a:t>
            </a:r>
            <a:r>
              <a:rPr lang="en-GB" sz="2800" b="0" dirty="0">
                <a:ea typeface="Times New Roman" panose="02020603050405020304" pitchFamily="18" charset="0"/>
              </a:rPr>
              <a:t>, nursing, organizational management and leadership, and other disciplinary expertise as needed.</a:t>
            </a:r>
            <a:br>
              <a:rPr lang="en-US" sz="1800" dirty="0">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4188194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F14B3-DF50-4AD8-814F-AF01E277A004}"/>
              </a:ext>
            </a:extLst>
          </p:cNvPr>
          <p:cNvSpPr>
            <a:spLocks noGrp="1"/>
          </p:cNvSpPr>
          <p:nvPr>
            <p:ph type="title"/>
          </p:nvPr>
        </p:nvSpPr>
        <p:spPr/>
        <p:txBody>
          <a:bodyPr>
            <a:noAutofit/>
          </a:bodyPr>
          <a:lstStyle/>
          <a:p>
            <a:pPr algn="l"/>
            <a:r>
              <a:rPr lang="en-GB" sz="2800" b="0" dirty="0">
                <a:ea typeface="Times New Roman" panose="02020603050405020304" pitchFamily="18" charset="0"/>
              </a:rPr>
              <a:t>5. this team should begin by identifying components of patient care displaying the widest variation.  The team should then identify their cause, design an intervention to alter the cause with the goal of reducing the variation, identify whether variation has been reduced, the outcomes, and determine whether the new outcome prevents overtreatment, undertreatment, or medical errors.  </a:t>
            </a:r>
            <a:endParaRPr lang="en-US" sz="2800" b="0" dirty="0"/>
          </a:p>
        </p:txBody>
      </p:sp>
    </p:spTree>
    <p:extLst>
      <p:ext uri="{BB962C8B-B14F-4D97-AF65-F5344CB8AC3E}">
        <p14:creationId xmlns:p14="http://schemas.microsoft.com/office/powerpoint/2010/main" val="112478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4A47-4350-40D5-92A2-FBF32FDA1F4D}"/>
              </a:ext>
            </a:extLst>
          </p:cNvPr>
          <p:cNvSpPr>
            <a:spLocks noGrp="1"/>
          </p:cNvSpPr>
          <p:nvPr>
            <p:ph type="title"/>
          </p:nvPr>
        </p:nvSpPr>
        <p:spPr/>
        <p:txBody>
          <a:bodyPr>
            <a:normAutofit/>
          </a:bodyPr>
          <a:lstStyle/>
          <a:p>
            <a:pPr algn="l"/>
            <a:r>
              <a:rPr lang="en-GB" sz="3100" b="0" dirty="0">
                <a:ea typeface="Times New Roman" panose="02020603050405020304" pitchFamily="18" charset="0"/>
              </a:rPr>
              <a:t>This process should be repeated until no component of the process of the patient care displays wide variation.  Remaining variation, provided that it is well managed, is acceptable and should be monitored to prevent recurrence of wide variation.  </a:t>
            </a:r>
            <a:br>
              <a:rPr lang="en-US" sz="3200" dirty="0">
                <a:ea typeface="Times New Roman" panose="02020603050405020304" pitchFamily="18" charset="0"/>
              </a:rPr>
            </a:br>
            <a:endParaRPr lang="en-US" dirty="0"/>
          </a:p>
        </p:txBody>
      </p:sp>
    </p:spTree>
    <p:extLst>
      <p:ext uri="{BB962C8B-B14F-4D97-AF65-F5344CB8AC3E}">
        <p14:creationId xmlns:p14="http://schemas.microsoft.com/office/powerpoint/2010/main" val="921834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68BF9-0913-49FB-82CB-6699AF533C44}"/>
              </a:ext>
            </a:extLst>
          </p:cNvPr>
          <p:cNvSpPr>
            <a:spLocks noGrp="1"/>
          </p:cNvSpPr>
          <p:nvPr>
            <p:ph type="title"/>
          </p:nvPr>
        </p:nvSpPr>
        <p:spPr/>
        <p:txBody>
          <a:bodyPr>
            <a:normAutofit/>
          </a:bodyPr>
          <a:lstStyle/>
          <a:p>
            <a:r>
              <a:rPr lang="en-US" sz="4400" dirty="0"/>
              <a:t>Ethical framework</a:t>
            </a:r>
          </a:p>
        </p:txBody>
      </p:sp>
    </p:spTree>
    <p:extLst>
      <p:ext uri="{BB962C8B-B14F-4D97-AF65-F5344CB8AC3E}">
        <p14:creationId xmlns:p14="http://schemas.microsoft.com/office/powerpoint/2010/main" val="3902314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3DD4E-B7DB-45F0-B877-9590CDEE2CE2}"/>
              </a:ext>
            </a:extLst>
          </p:cNvPr>
          <p:cNvSpPr>
            <a:spLocks noGrp="1"/>
          </p:cNvSpPr>
          <p:nvPr>
            <p:ph type="title"/>
          </p:nvPr>
        </p:nvSpPr>
        <p:spPr/>
        <p:txBody>
          <a:bodyPr>
            <a:normAutofit fontScale="90000"/>
          </a:bodyPr>
          <a:lstStyle/>
          <a:p>
            <a:pPr algn="l"/>
            <a:r>
              <a:rPr lang="en-GB" sz="2800" b="0" dirty="0">
                <a:ea typeface="Times New Roman" panose="02020603050405020304" pitchFamily="18" charset="0"/>
              </a:rPr>
              <a:t>1.  The ethical principle of beneficence in professional ethics in obstetrics and </a:t>
            </a:r>
            <a:r>
              <a:rPr lang="en-GB" sz="2800" b="0" dirty="0" err="1">
                <a:ea typeface="Times New Roman" panose="02020603050405020304" pitchFamily="18" charset="0"/>
              </a:rPr>
              <a:t>gynecology</a:t>
            </a:r>
            <a:r>
              <a:rPr lang="en-GB" sz="2800" b="0" dirty="0">
                <a:ea typeface="Times New Roman" panose="02020603050405020304" pitchFamily="18" charset="0"/>
              </a:rPr>
              <a:t> creates the </a:t>
            </a:r>
            <a:r>
              <a:rPr lang="en-GB" sz="2800" b="0" i="1" dirty="0">
                <a:ea typeface="Times New Roman" panose="02020603050405020304" pitchFamily="18" charset="0"/>
              </a:rPr>
              <a:t>prima facie</a:t>
            </a:r>
            <a:r>
              <a:rPr lang="en-GB" sz="2800" b="0" dirty="0">
                <a:ea typeface="Times New Roman" panose="02020603050405020304" pitchFamily="18" charset="0"/>
              </a:rPr>
              <a:t> ethical obligation of the obstetrician-</a:t>
            </a:r>
            <a:r>
              <a:rPr lang="en-GB" sz="2800" b="0" dirty="0" err="1">
                <a:ea typeface="Times New Roman" panose="02020603050405020304" pitchFamily="18" charset="0"/>
              </a:rPr>
              <a:t>gynecologist</a:t>
            </a:r>
            <a:r>
              <a:rPr lang="en-GB" sz="2800" b="0" dirty="0">
                <a:ea typeface="Times New Roman" panose="02020603050405020304" pitchFamily="18" charset="0"/>
              </a:rPr>
              <a:t> to identify and provide clinical management of the patient’s condition or diagnosis that, in deliberative (evidence-based, rigorous, transparent, and accountable) clinical judgment is predicted to result in net clinical benefit.  Such clinical management is known as medically reasonable.</a:t>
            </a:r>
            <a:br>
              <a:rPr lang="en-US" sz="1800" dirty="0">
                <a:ea typeface="Times New Roman" panose="02020603050405020304" pitchFamily="18" charset="0"/>
              </a:rPr>
            </a:br>
            <a:endParaRPr lang="en-US" dirty="0"/>
          </a:p>
        </p:txBody>
      </p:sp>
    </p:spTree>
    <p:extLst>
      <p:ext uri="{BB962C8B-B14F-4D97-AF65-F5344CB8AC3E}">
        <p14:creationId xmlns:p14="http://schemas.microsoft.com/office/powerpoint/2010/main" val="843763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B0FFD-C09A-4957-9D92-C2682182765B}"/>
              </a:ext>
            </a:extLst>
          </p:cNvPr>
          <p:cNvSpPr>
            <a:spLocks noGrp="1"/>
          </p:cNvSpPr>
          <p:nvPr>
            <p:ph type="title"/>
          </p:nvPr>
        </p:nvSpPr>
        <p:spPr/>
        <p:txBody>
          <a:bodyPr/>
          <a:lstStyle/>
          <a:p>
            <a:pPr algn="l"/>
            <a:r>
              <a:rPr lang="en-GB" sz="2800" b="0" dirty="0">
                <a:ea typeface="Times New Roman" panose="02020603050405020304" pitchFamily="18" charset="0"/>
              </a:rPr>
              <a:t>2.  The ethical principle of healthcare justice in professional ethics in obstetrics and </a:t>
            </a:r>
            <a:r>
              <a:rPr lang="en-GB" sz="2800" b="0" dirty="0" err="1">
                <a:ea typeface="Times New Roman" panose="02020603050405020304" pitchFamily="18" charset="0"/>
              </a:rPr>
              <a:t>gynecology</a:t>
            </a:r>
            <a:r>
              <a:rPr lang="en-GB" sz="2800" b="0" dirty="0">
                <a:ea typeface="Times New Roman" panose="02020603050405020304" pitchFamily="18" charset="0"/>
              </a:rPr>
              <a:t> creates a </a:t>
            </a:r>
            <a:r>
              <a:rPr lang="en-GB" sz="2800" b="0" i="1" dirty="0">
                <a:ea typeface="Times New Roman" panose="02020603050405020304" pitchFamily="18" charset="0"/>
              </a:rPr>
              <a:t>prima facie</a:t>
            </a:r>
            <a:r>
              <a:rPr lang="en-GB" sz="2800" b="0" dirty="0">
                <a:ea typeface="Times New Roman" panose="02020603050405020304" pitchFamily="18" charset="0"/>
              </a:rPr>
              <a:t> ethical obligation of the obstetrician-</a:t>
            </a:r>
            <a:r>
              <a:rPr lang="en-GB" sz="2800" b="0" dirty="0" err="1">
                <a:ea typeface="Times New Roman" panose="02020603050405020304" pitchFamily="18" charset="0"/>
              </a:rPr>
              <a:t>gynecologist</a:t>
            </a:r>
            <a:r>
              <a:rPr lang="en-GB" sz="2800" b="0" dirty="0">
                <a:ea typeface="Times New Roman" panose="02020603050405020304" pitchFamily="18" charset="0"/>
              </a:rPr>
              <a:t> to see to it that each patient receives medically reasonable clinical management of her condition or diagnosis.</a:t>
            </a:r>
            <a:br>
              <a:rPr lang="en-US" sz="1800" dirty="0">
                <a:ea typeface="Times New Roman" panose="02020603050405020304" pitchFamily="18" charset="0"/>
              </a:rPr>
            </a:br>
            <a:endParaRPr lang="en-US" dirty="0"/>
          </a:p>
        </p:txBody>
      </p:sp>
    </p:spTree>
    <p:extLst>
      <p:ext uri="{BB962C8B-B14F-4D97-AF65-F5344CB8AC3E}">
        <p14:creationId xmlns:p14="http://schemas.microsoft.com/office/powerpoint/2010/main" val="160624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F81DF-DDEC-4C9A-8E47-92E9D32ADD6B}"/>
              </a:ext>
            </a:extLst>
          </p:cNvPr>
          <p:cNvSpPr>
            <a:spLocks noGrp="1"/>
          </p:cNvSpPr>
          <p:nvPr>
            <p:ph type="title"/>
          </p:nvPr>
        </p:nvSpPr>
        <p:spPr/>
        <p:txBody>
          <a:bodyPr/>
          <a:lstStyle/>
          <a:p>
            <a:pPr algn="l"/>
            <a:r>
              <a:rPr lang="en-GB" sz="2800" b="0" dirty="0">
                <a:ea typeface="Times New Roman" panose="02020603050405020304" pitchFamily="18" charset="0"/>
              </a:rPr>
              <a:t>3.  Processes of clinical care that display unmanaged variation are not compatible with the beneficence-based and healthcare-justice-based ethical obligations of the obstetrician-</a:t>
            </a:r>
            <a:r>
              <a:rPr lang="en-GB" sz="2800" b="0" dirty="0" err="1">
                <a:ea typeface="Times New Roman" panose="02020603050405020304" pitchFamily="18" charset="0"/>
              </a:rPr>
              <a:t>gynecologist</a:t>
            </a:r>
            <a:r>
              <a:rPr lang="en-GB" sz="2800" b="0" dirty="0">
                <a:ea typeface="Times New Roman" panose="02020603050405020304" pitchFamily="18" charset="0"/>
              </a:rPr>
              <a:t>.</a:t>
            </a:r>
            <a:br>
              <a:rPr lang="en-US" sz="1800" dirty="0">
                <a:ea typeface="Times New Roman" panose="02020603050405020304" pitchFamily="18" charset="0"/>
              </a:rPr>
            </a:br>
            <a:endParaRPr lang="en-US" dirty="0"/>
          </a:p>
        </p:txBody>
      </p:sp>
    </p:spTree>
    <p:extLst>
      <p:ext uri="{BB962C8B-B14F-4D97-AF65-F5344CB8AC3E}">
        <p14:creationId xmlns:p14="http://schemas.microsoft.com/office/powerpoint/2010/main" val="3191968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A9DAA-2142-4757-9B7F-1651E120DD37}"/>
              </a:ext>
            </a:extLst>
          </p:cNvPr>
          <p:cNvSpPr>
            <a:spLocks noGrp="1"/>
          </p:cNvSpPr>
          <p:nvPr>
            <p:ph type="title"/>
          </p:nvPr>
        </p:nvSpPr>
        <p:spPr/>
        <p:txBody>
          <a:bodyPr>
            <a:normAutofit/>
          </a:bodyPr>
          <a:lstStyle/>
          <a:p>
            <a:pPr algn="l"/>
            <a:r>
              <a:rPr lang="en-GB" sz="2800" b="0" dirty="0">
                <a:ea typeface="Times New Roman" panose="02020603050405020304" pitchFamily="18" charset="0"/>
              </a:rPr>
              <a:t>4.  The informed consent process, which is based on the ethical principles of beneficence and respect for autonomy, is required when the provision of medically reasonable clinical management is reliably judged to entail clinically significant risk. </a:t>
            </a:r>
            <a:endParaRPr lang="en-US" sz="2800" b="0" dirty="0"/>
          </a:p>
        </p:txBody>
      </p:sp>
    </p:spTree>
    <p:extLst>
      <p:ext uri="{BB962C8B-B14F-4D97-AF65-F5344CB8AC3E}">
        <p14:creationId xmlns:p14="http://schemas.microsoft.com/office/powerpoint/2010/main" val="1390765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326B59"/>
            </a:solidFill>
          </a:ln>
        </p:spPr>
        <p:txBody>
          <a:bodyPr>
            <a:normAutofit/>
          </a:bodyPr>
          <a:lstStyle/>
          <a:p>
            <a:pPr algn="ctr"/>
            <a:r>
              <a:rPr lang="es-ES_tradnl" dirty="0"/>
              <a:t>COMMITTEE </a:t>
            </a:r>
            <a:r>
              <a:rPr lang="es-ES_tradnl" dirty="0" err="1"/>
              <a:t>on</a:t>
            </a:r>
            <a:r>
              <a:rPr lang="es-ES_tradnl" dirty="0"/>
              <a:t> </a:t>
            </a:r>
            <a:r>
              <a:rPr lang="es-ES_tradnl" dirty="0" err="1"/>
              <a:t>ethical</a:t>
            </a:r>
            <a:r>
              <a:rPr lang="es-ES_tradnl" dirty="0"/>
              <a:t> and </a:t>
            </a:r>
            <a:r>
              <a:rPr lang="es-ES_tradnl" dirty="0" err="1"/>
              <a:t>professional</a:t>
            </a:r>
            <a:r>
              <a:rPr lang="es-ES_tradnl" dirty="0"/>
              <a:t> </a:t>
            </a:r>
            <a:r>
              <a:rPr lang="es-ES_tradnl" dirty="0" err="1"/>
              <a:t>ASPECTs</a:t>
            </a:r>
            <a:r>
              <a:rPr lang="es-ES_tradnl" dirty="0"/>
              <a:t> of </a:t>
            </a:r>
            <a:r>
              <a:rPr lang="es-ES_tradnl" dirty="0" err="1"/>
              <a:t>reproductive</a:t>
            </a:r>
            <a:r>
              <a:rPr lang="es-ES_tradnl" dirty="0"/>
              <a:t> medicine and </a:t>
            </a:r>
            <a:r>
              <a:rPr lang="es-ES_tradnl" dirty="0" err="1"/>
              <a:t>women’s</a:t>
            </a:r>
            <a:r>
              <a:rPr lang="es-ES_tradnl" dirty="0"/>
              <a:t> </a:t>
            </a:r>
            <a:r>
              <a:rPr lang="es-ES_tradnl" dirty="0" err="1"/>
              <a:t>health</a:t>
            </a:r>
            <a:r>
              <a:rPr lang="es-ES_tradnl" dirty="0"/>
              <a:t> </a:t>
            </a:r>
          </a:p>
        </p:txBody>
      </p:sp>
    </p:spTree>
    <p:extLst>
      <p:ext uri="{BB962C8B-B14F-4D97-AF65-F5344CB8AC3E}">
        <p14:creationId xmlns:p14="http://schemas.microsoft.com/office/powerpoint/2010/main" val="2915736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3B609-1C27-4F16-B084-6B8C0E1FED4C}"/>
              </a:ext>
            </a:extLst>
          </p:cNvPr>
          <p:cNvSpPr>
            <a:spLocks noGrp="1"/>
          </p:cNvSpPr>
          <p:nvPr>
            <p:ph type="title"/>
          </p:nvPr>
        </p:nvSpPr>
        <p:spPr/>
        <p:txBody>
          <a:bodyPr/>
          <a:lstStyle/>
          <a:p>
            <a:pPr algn="l"/>
            <a:r>
              <a:rPr lang="en-GB" sz="2800" b="0" dirty="0">
                <a:ea typeface="Times New Roman" panose="02020603050405020304" pitchFamily="18" charset="0"/>
              </a:rPr>
              <a:t>5.  There is ethical controversy about whether quality improvement is research, i.e., a clinical experiment designed to produce generalizable knowledge. </a:t>
            </a:r>
            <a:br>
              <a:rPr lang="en-US" sz="1800" dirty="0">
                <a:ea typeface="Times New Roman" panose="02020603050405020304" pitchFamily="18" charset="0"/>
              </a:rPr>
            </a:br>
            <a:endParaRPr lang="en-US" dirty="0"/>
          </a:p>
        </p:txBody>
      </p:sp>
    </p:spTree>
    <p:extLst>
      <p:ext uri="{BB962C8B-B14F-4D97-AF65-F5344CB8AC3E}">
        <p14:creationId xmlns:p14="http://schemas.microsoft.com/office/powerpoint/2010/main" val="1018445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76926-0848-4F1E-9994-D63657200F9A}"/>
              </a:ext>
            </a:extLst>
          </p:cNvPr>
          <p:cNvSpPr>
            <a:spLocks noGrp="1"/>
          </p:cNvSpPr>
          <p:nvPr>
            <p:ph type="title"/>
          </p:nvPr>
        </p:nvSpPr>
        <p:spPr/>
        <p:txBody>
          <a:bodyPr/>
          <a:lstStyle/>
          <a:p>
            <a:r>
              <a:rPr lang="en-US" dirty="0"/>
              <a:t>recommendations</a:t>
            </a:r>
          </a:p>
        </p:txBody>
      </p:sp>
    </p:spTree>
    <p:extLst>
      <p:ext uri="{BB962C8B-B14F-4D97-AF65-F5344CB8AC3E}">
        <p14:creationId xmlns:p14="http://schemas.microsoft.com/office/powerpoint/2010/main" val="575371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D2C4C-52E7-48DD-86CF-DFDA84E58465}"/>
              </a:ext>
            </a:extLst>
          </p:cNvPr>
          <p:cNvSpPr>
            <a:spLocks noGrp="1"/>
          </p:cNvSpPr>
          <p:nvPr>
            <p:ph type="title"/>
          </p:nvPr>
        </p:nvSpPr>
        <p:spPr/>
        <p:txBody>
          <a:bodyPr/>
          <a:lstStyle/>
          <a:p>
            <a:pPr algn="l"/>
            <a:r>
              <a:rPr lang="en-GB" sz="2800" b="0" dirty="0">
                <a:ea typeface="Times New Roman" panose="02020603050405020304" pitchFamily="18" charset="0"/>
              </a:rPr>
              <a:t>1.	Obstetrician-</a:t>
            </a:r>
            <a:r>
              <a:rPr lang="en-GB" sz="2800" b="0" dirty="0" err="1">
                <a:ea typeface="Times New Roman" panose="02020603050405020304" pitchFamily="18" charset="0"/>
              </a:rPr>
              <a:t>gynecologists</a:t>
            </a:r>
            <a:r>
              <a:rPr lang="en-GB" sz="2800" b="0" dirty="0">
                <a:ea typeface="Times New Roman" panose="02020603050405020304" pitchFamily="18" charset="0"/>
              </a:rPr>
              <a:t> and leaders of the specialty have the professional responsibility to improve quality by identifying uncontrolled variation in the processes of patient care and replacing it with responsibly managed variation.</a:t>
            </a:r>
            <a:br>
              <a:rPr lang="en-US" sz="1800" dirty="0">
                <a:ea typeface="Times New Roman" panose="02020603050405020304" pitchFamily="18" charset="0"/>
              </a:rPr>
            </a:br>
            <a:endParaRPr lang="en-US" dirty="0"/>
          </a:p>
        </p:txBody>
      </p:sp>
    </p:spTree>
    <p:extLst>
      <p:ext uri="{BB962C8B-B14F-4D97-AF65-F5344CB8AC3E}">
        <p14:creationId xmlns:p14="http://schemas.microsoft.com/office/powerpoint/2010/main" val="207073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DD6EB-4B34-45B0-A999-CC236621D3C8}"/>
              </a:ext>
            </a:extLst>
          </p:cNvPr>
          <p:cNvSpPr>
            <a:spLocks noGrp="1"/>
          </p:cNvSpPr>
          <p:nvPr>
            <p:ph type="title"/>
          </p:nvPr>
        </p:nvSpPr>
        <p:spPr/>
        <p:txBody>
          <a:bodyPr/>
          <a:lstStyle/>
          <a:p>
            <a:pPr algn="l"/>
            <a:r>
              <a:rPr lang="en-GB" sz="2800" b="0" dirty="0">
                <a:ea typeface="Times New Roman" panose="02020603050405020304" pitchFamily="18" charset="0"/>
              </a:rPr>
              <a:t>2.  Obstetrician-</a:t>
            </a:r>
            <a:r>
              <a:rPr lang="en-GB" sz="2800" b="0" dirty="0" err="1">
                <a:ea typeface="Times New Roman" panose="02020603050405020304" pitchFamily="18" charset="0"/>
              </a:rPr>
              <a:t>gynecologists</a:t>
            </a:r>
            <a:r>
              <a:rPr lang="en-GB" sz="2800" b="0" dirty="0">
                <a:ea typeface="Times New Roman" panose="02020603050405020304" pitchFamily="18" charset="0"/>
              </a:rPr>
              <a:t> and leaders of the specialty should advocate for professionally responsible cost control: improving the quality of patient care as the means to responsibly manage costs.</a:t>
            </a:r>
            <a:br>
              <a:rPr lang="en-US" sz="1800" dirty="0">
                <a:ea typeface="Times New Roman" panose="02020603050405020304" pitchFamily="18" charset="0"/>
              </a:rPr>
            </a:br>
            <a:endParaRPr lang="en-US" dirty="0"/>
          </a:p>
        </p:txBody>
      </p:sp>
    </p:spTree>
    <p:extLst>
      <p:ext uri="{BB962C8B-B14F-4D97-AF65-F5344CB8AC3E}">
        <p14:creationId xmlns:p14="http://schemas.microsoft.com/office/powerpoint/2010/main" val="1135665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22535-E09F-4126-B818-5A6973A2A510}"/>
              </a:ext>
            </a:extLst>
          </p:cNvPr>
          <p:cNvSpPr>
            <a:spLocks noGrp="1"/>
          </p:cNvSpPr>
          <p:nvPr>
            <p:ph type="title"/>
          </p:nvPr>
        </p:nvSpPr>
        <p:spPr/>
        <p:txBody>
          <a:bodyPr/>
          <a:lstStyle/>
          <a:p>
            <a:pPr algn="l"/>
            <a:r>
              <a:rPr lang="en-GB" sz="2800" b="0" dirty="0">
                <a:ea typeface="Times New Roman" panose="02020603050405020304" pitchFamily="18" charset="0"/>
              </a:rPr>
              <a:t>3.  Obstetrician-</a:t>
            </a:r>
            <a:r>
              <a:rPr lang="en-GB" sz="2800" b="0" dirty="0" err="1">
                <a:ea typeface="Times New Roman" panose="02020603050405020304" pitchFamily="18" charset="0"/>
              </a:rPr>
              <a:t>gynecologists</a:t>
            </a:r>
            <a:r>
              <a:rPr lang="en-GB" sz="2800" b="0" dirty="0">
                <a:ea typeface="Times New Roman" panose="02020603050405020304" pitchFamily="18" charset="0"/>
              </a:rPr>
              <a:t> and leaders of the specialty should advocate against cost control measures that do not include the professional commitment to improve the quality of the processes of patient care.</a:t>
            </a:r>
            <a:br>
              <a:rPr lang="en-US" sz="1800" dirty="0">
                <a:ea typeface="Times New Roman" panose="02020603050405020304" pitchFamily="18" charset="0"/>
              </a:rPr>
            </a:br>
            <a:endParaRPr lang="en-US" dirty="0"/>
          </a:p>
        </p:txBody>
      </p:sp>
    </p:spTree>
    <p:extLst>
      <p:ext uri="{BB962C8B-B14F-4D97-AF65-F5344CB8AC3E}">
        <p14:creationId xmlns:p14="http://schemas.microsoft.com/office/powerpoint/2010/main" val="4187192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2417-020F-4CF5-BA17-20F0C7391CD6}"/>
              </a:ext>
            </a:extLst>
          </p:cNvPr>
          <p:cNvSpPr>
            <a:spLocks noGrp="1"/>
          </p:cNvSpPr>
          <p:nvPr>
            <p:ph type="title"/>
          </p:nvPr>
        </p:nvSpPr>
        <p:spPr/>
        <p:txBody>
          <a:bodyPr/>
          <a:lstStyle/>
          <a:p>
            <a:pPr algn="l"/>
            <a:r>
              <a:rPr lang="en-GB" sz="2800" b="0" dirty="0">
                <a:ea typeface="Times New Roman" panose="02020603050405020304" pitchFamily="18" charset="0"/>
              </a:rPr>
              <a:t>4.	When a quality improvement project entails clinically significant risk, there is an ethical obligation to obtain informed consent from patients in advance. </a:t>
            </a:r>
            <a:br>
              <a:rPr lang="en-US" sz="1800" dirty="0">
                <a:ea typeface="Times New Roman" panose="02020603050405020304" pitchFamily="18" charset="0"/>
              </a:rPr>
            </a:br>
            <a:endParaRPr lang="en-US" dirty="0"/>
          </a:p>
        </p:txBody>
      </p:sp>
    </p:spTree>
    <p:extLst>
      <p:ext uri="{BB962C8B-B14F-4D97-AF65-F5344CB8AC3E}">
        <p14:creationId xmlns:p14="http://schemas.microsoft.com/office/powerpoint/2010/main" val="2348652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6B04A-F228-4A33-BFBD-B2A5AFCC9858}"/>
              </a:ext>
            </a:extLst>
          </p:cNvPr>
          <p:cNvSpPr>
            <a:spLocks noGrp="1"/>
          </p:cNvSpPr>
          <p:nvPr>
            <p:ph type="title"/>
          </p:nvPr>
        </p:nvSpPr>
        <p:spPr/>
        <p:txBody>
          <a:bodyPr/>
          <a:lstStyle/>
          <a:p>
            <a:pPr algn="l"/>
            <a:r>
              <a:rPr lang="en-GB" sz="2800" b="0" dirty="0">
                <a:ea typeface="Times New Roman" panose="02020603050405020304" pitchFamily="18" charset="0"/>
              </a:rPr>
              <a:t>5.  When a quality improvement project does not entail clinically significant risk, there is no ethical obligation to obtain informed consent from patients.</a:t>
            </a:r>
            <a:br>
              <a:rPr lang="en-US" sz="1800" dirty="0">
                <a:ea typeface="Times New Roman" panose="02020603050405020304" pitchFamily="18" charset="0"/>
              </a:rPr>
            </a:br>
            <a:endParaRPr lang="en-US" dirty="0"/>
          </a:p>
        </p:txBody>
      </p:sp>
    </p:spTree>
    <p:extLst>
      <p:ext uri="{BB962C8B-B14F-4D97-AF65-F5344CB8AC3E}">
        <p14:creationId xmlns:p14="http://schemas.microsoft.com/office/powerpoint/2010/main" val="2853793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8409B-FB27-49F2-A40B-B82894260C81}"/>
              </a:ext>
            </a:extLst>
          </p:cNvPr>
          <p:cNvSpPr>
            <a:spLocks noGrp="1"/>
          </p:cNvSpPr>
          <p:nvPr>
            <p:ph type="title"/>
          </p:nvPr>
        </p:nvSpPr>
        <p:spPr/>
        <p:txBody>
          <a:bodyPr>
            <a:noAutofit/>
          </a:bodyPr>
          <a:lstStyle/>
          <a:p>
            <a:pPr algn="l"/>
            <a:r>
              <a:rPr lang="en-GB" sz="2800" b="0" dirty="0">
                <a:ea typeface="Times New Roman" panose="02020603050405020304" pitchFamily="18" charset="0"/>
              </a:rPr>
              <a:t>6.  organizational leaders in obstetrics and </a:t>
            </a:r>
            <a:r>
              <a:rPr lang="en-GB" sz="2800" b="0" dirty="0" err="1">
                <a:ea typeface="Times New Roman" panose="02020603050405020304" pitchFamily="18" charset="0"/>
              </a:rPr>
              <a:t>gynecology</a:t>
            </a:r>
            <a:r>
              <a:rPr lang="en-GB" sz="2800" b="0" dirty="0">
                <a:ea typeface="Times New Roman" panose="02020603050405020304" pitchFamily="18" charset="0"/>
              </a:rPr>
              <a:t> should work with their colleagues to create and implement a policy for addressing the controversy about whether and when quality improvement should be considered human subjects research. </a:t>
            </a:r>
            <a:endParaRPr lang="en-US" sz="2800" b="0" dirty="0"/>
          </a:p>
        </p:txBody>
      </p:sp>
    </p:spTree>
    <p:extLst>
      <p:ext uri="{BB962C8B-B14F-4D97-AF65-F5344CB8AC3E}">
        <p14:creationId xmlns:p14="http://schemas.microsoft.com/office/powerpoint/2010/main" val="2322066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8F526-D3E0-4B15-AD4E-8D40B3B8A0F7}"/>
              </a:ext>
            </a:extLst>
          </p:cNvPr>
          <p:cNvSpPr>
            <a:spLocks noGrp="1"/>
          </p:cNvSpPr>
          <p:nvPr>
            <p:ph type="title"/>
          </p:nvPr>
        </p:nvSpPr>
        <p:spPr/>
        <p:txBody>
          <a:bodyPr>
            <a:normAutofit/>
          </a:bodyPr>
          <a:lstStyle/>
          <a:p>
            <a:pPr algn="l"/>
            <a:r>
              <a:rPr lang="en-GB" sz="2800" b="0" dirty="0">
                <a:ea typeface="Times New Roman" panose="02020603050405020304" pitchFamily="18" charset="0"/>
              </a:rPr>
              <a:t>Such a policy should define when a quality improvement project should be considered research.  If quality improvement  project is considered to be research  it should be conducted only with the approval of an Institutional Review Board/Research Ethics Committee.</a:t>
            </a:r>
            <a:endParaRPr lang="en-US" sz="2800" dirty="0"/>
          </a:p>
        </p:txBody>
      </p:sp>
    </p:spTree>
    <p:extLst>
      <p:ext uri="{BB962C8B-B14F-4D97-AF65-F5344CB8AC3E}">
        <p14:creationId xmlns:p14="http://schemas.microsoft.com/office/powerpoint/2010/main" val="17887158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A picture containing food, drawing&#10;&#10;Description automatically generated">
            <a:extLst>
              <a:ext uri="{FF2B5EF4-FFF2-40B4-BE49-F238E27FC236}">
                <a16:creationId xmlns:a16="http://schemas.microsoft.com/office/drawing/2014/main" id="{6F13A1CB-8E62-9B41-A77F-7B980DE385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1876425"/>
            <a:ext cx="5715000" cy="2247900"/>
          </a:xfrm>
          <a:prstGeom prst="rect">
            <a:avLst/>
          </a:prstGeom>
        </p:spPr>
      </p:pic>
    </p:spTree>
    <p:extLst>
      <p:ext uri="{BB962C8B-B14F-4D97-AF65-F5344CB8AC3E}">
        <p14:creationId xmlns:p14="http://schemas.microsoft.com/office/powerpoint/2010/main" val="4122593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Committee members</a:t>
            </a:r>
            <a:br>
              <a:rPr lang="en-US" sz="2800" dirty="0"/>
            </a:br>
            <a:br>
              <a:rPr lang="en-US" sz="2800" b="0" dirty="0"/>
            </a:br>
            <a:r>
              <a:rPr lang="en-US" sz="2900" b="0" dirty="0">
                <a:solidFill>
                  <a:srgbClr val="363636"/>
                </a:solidFill>
                <a:ea typeface="Times New Roman" panose="02020603050405020304" pitchFamily="18" charset="0"/>
              </a:rPr>
              <a:t>S. Gupte-Chair (India), F.A. Chervenak-Past-Chair (USA), L. Briozzo (Uruguay), M. Marsh (UK), L.B. McCullough (USA), L. Capito  (Philippines), G. </a:t>
            </a:r>
            <a:r>
              <a:rPr lang="en-US" sz="2900" b="0" dirty="0" err="1">
                <a:solidFill>
                  <a:srgbClr val="363636"/>
                </a:solidFill>
                <a:ea typeface="Times New Roman" panose="02020603050405020304" pitchFamily="18" charset="0"/>
              </a:rPr>
              <a:t>Monni</a:t>
            </a:r>
            <a:r>
              <a:rPr lang="en-US" sz="2900" b="0" dirty="0">
                <a:solidFill>
                  <a:srgbClr val="363636"/>
                </a:solidFill>
                <a:ea typeface="Times New Roman" panose="02020603050405020304" pitchFamily="18" charset="0"/>
              </a:rPr>
              <a:t> (Italy),  O. De </a:t>
            </a:r>
            <a:r>
              <a:rPr lang="en-US" sz="2900" b="0" dirty="0" err="1">
                <a:solidFill>
                  <a:srgbClr val="363636"/>
                </a:solidFill>
                <a:ea typeface="Times New Roman" panose="02020603050405020304" pitchFamily="18" charset="0"/>
              </a:rPr>
              <a:t>Moraes</a:t>
            </a:r>
            <a:r>
              <a:rPr lang="en-US" sz="2900" b="0" dirty="0">
                <a:solidFill>
                  <a:srgbClr val="363636"/>
                </a:solidFill>
                <a:ea typeface="Times New Roman" panose="02020603050405020304" pitchFamily="18" charset="0"/>
              </a:rPr>
              <a:t> Filho (Brazil), J. </a:t>
            </a:r>
            <a:r>
              <a:rPr lang="en-US" sz="2900" b="0" dirty="0" err="1">
                <a:solidFill>
                  <a:srgbClr val="363636"/>
                </a:solidFill>
                <a:ea typeface="Times New Roman" panose="02020603050405020304" pitchFamily="18" charset="0"/>
              </a:rPr>
              <a:t>Beyaza</a:t>
            </a:r>
            <a:r>
              <a:rPr lang="en-US" sz="2900" b="0" dirty="0">
                <a:solidFill>
                  <a:srgbClr val="363636"/>
                </a:solidFill>
                <a:ea typeface="Times New Roman" panose="02020603050405020304" pitchFamily="18" charset="0"/>
              </a:rPr>
              <a:t> (Uganda)</a:t>
            </a:r>
            <a:br>
              <a:rPr lang="en-US" sz="1800" dirty="0">
                <a:ea typeface="Times New Roman" panose="02020603050405020304" pitchFamily="18" charset="0"/>
              </a:rPr>
            </a:br>
            <a:endParaRPr lang="en-US" sz="2800" b="0" dirty="0"/>
          </a:p>
        </p:txBody>
      </p:sp>
    </p:spTree>
    <p:extLst>
      <p:ext uri="{BB962C8B-B14F-4D97-AF65-F5344CB8AC3E}">
        <p14:creationId xmlns:p14="http://schemas.microsoft.com/office/powerpoint/2010/main" val="2924987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1988841"/>
            <a:ext cx="7772400" cy="3312367"/>
          </a:xfrm>
          <a:ln>
            <a:solidFill>
              <a:srgbClr val="326B59"/>
            </a:solidFill>
          </a:ln>
        </p:spPr>
        <p:txBody>
          <a:bodyPr>
            <a:noAutofit/>
          </a:bodyPr>
          <a:lstStyle/>
          <a:p>
            <a:r>
              <a:rPr lang="en-US" sz="4000" dirty="0"/>
              <a:t>FIGO ETHICS AND PROFESSIONALISM GUIDELINE 081:</a:t>
            </a:r>
            <a:br>
              <a:rPr lang="en-US" sz="4000" dirty="0"/>
            </a:br>
            <a:r>
              <a:rPr lang="en-US" sz="4000" dirty="0"/>
              <a:t>responsibly managing variation to improve quality</a:t>
            </a:r>
          </a:p>
        </p:txBody>
      </p:sp>
    </p:spTree>
    <p:extLst>
      <p:ext uri="{BB962C8B-B14F-4D97-AF65-F5344CB8AC3E}">
        <p14:creationId xmlns:p14="http://schemas.microsoft.com/office/powerpoint/2010/main" val="3931546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AC0CC-8469-4D9B-90DE-981A4D52F6F1}"/>
              </a:ext>
            </a:extLst>
          </p:cNvPr>
          <p:cNvSpPr>
            <a:spLocks noGrp="1"/>
          </p:cNvSpPr>
          <p:nvPr>
            <p:ph type="title"/>
          </p:nvPr>
        </p:nvSpPr>
        <p:spPr/>
        <p:txBody>
          <a:bodyPr>
            <a:normAutofit fontScale="90000"/>
          </a:bodyPr>
          <a:lstStyle/>
          <a:p>
            <a:br>
              <a:rPr lang="en-US" sz="3600" dirty="0"/>
            </a:br>
            <a:br>
              <a:rPr lang="en-US" sz="3600" dirty="0"/>
            </a:br>
            <a:r>
              <a:rPr lang="en-US" sz="4400" b="0" dirty="0"/>
              <a:t>Background</a:t>
            </a:r>
            <a:br>
              <a:rPr lang="en-US" sz="4400" b="0" dirty="0"/>
            </a:br>
            <a:r>
              <a:rPr lang="en-US" sz="4400" b="0" dirty="0"/>
              <a:t>ethical framework</a:t>
            </a:r>
            <a:br>
              <a:rPr lang="en-US" sz="4400" b="0" dirty="0"/>
            </a:br>
            <a:r>
              <a:rPr lang="en-US" sz="4400" b="0" dirty="0"/>
              <a:t>recommendations</a:t>
            </a:r>
            <a:br>
              <a:rPr lang="en-US" sz="3600" dirty="0"/>
            </a:br>
            <a:br>
              <a:rPr lang="en-US" sz="3600" dirty="0"/>
            </a:br>
            <a:endParaRPr lang="en-US" sz="3600" dirty="0"/>
          </a:p>
        </p:txBody>
      </p:sp>
    </p:spTree>
    <p:extLst>
      <p:ext uri="{BB962C8B-B14F-4D97-AF65-F5344CB8AC3E}">
        <p14:creationId xmlns:p14="http://schemas.microsoft.com/office/powerpoint/2010/main" val="3088790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43BC5-3AA2-4A72-96B9-CF8947A7A9C4}"/>
              </a:ext>
            </a:extLst>
          </p:cNvPr>
          <p:cNvSpPr>
            <a:spLocks noGrp="1"/>
          </p:cNvSpPr>
          <p:nvPr>
            <p:ph type="title"/>
          </p:nvPr>
        </p:nvSpPr>
        <p:spPr/>
        <p:txBody>
          <a:bodyPr>
            <a:normAutofit/>
          </a:bodyPr>
          <a:lstStyle/>
          <a:p>
            <a:r>
              <a:rPr lang="en-US" sz="4400" dirty="0"/>
              <a:t>background</a:t>
            </a:r>
          </a:p>
        </p:txBody>
      </p:sp>
    </p:spTree>
    <p:extLst>
      <p:ext uri="{BB962C8B-B14F-4D97-AF65-F5344CB8AC3E}">
        <p14:creationId xmlns:p14="http://schemas.microsoft.com/office/powerpoint/2010/main" val="3624049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F704-27FA-4E3B-A729-C1CBC803FB8F}"/>
              </a:ext>
            </a:extLst>
          </p:cNvPr>
          <p:cNvSpPr>
            <a:spLocks noGrp="1"/>
          </p:cNvSpPr>
          <p:nvPr>
            <p:ph type="title"/>
          </p:nvPr>
        </p:nvSpPr>
        <p:spPr/>
        <p:txBody>
          <a:bodyPr>
            <a:normAutofit/>
          </a:bodyPr>
          <a:lstStyle/>
          <a:p>
            <a:pPr algn="l"/>
            <a:r>
              <a:rPr lang="en-GB" sz="3100" b="0" dirty="0">
                <a:ea typeface="Times New Roman" panose="02020603050405020304" pitchFamily="18" charset="0"/>
              </a:rPr>
              <a:t>1.  the concept of quality in healthcare is complex.  One of its key concepts, wide variation in a production or service process, originated in the globally influential management philosophy of W. Edwards Deming (1900-1993).  </a:t>
            </a:r>
            <a:endParaRPr lang="en-US" dirty="0"/>
          </a:p>
        </p:txBody>
      </p:sp>
    </p:spTree>
    <p:extLst>
      <p:ext uri="{BB962C8B-B14F-4D97-AF65-F5344CB8AC3E}">
        <p14:creationId xmlns:p14="http://schemas.microsoft.com/office/powerpoint/2010/main" val="2208032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8BC84-E4EE-4FAE-84FD-BA64026DFCE1}"/>
              </a:ext>
            </a:extLst>
          </p:cNvPr>
          <p:cNvSpPr>
            <a:spLocks noGrp="1"/>
          </p:cNvSpPr>
          <p:nvPr>
            <p:ph type="title"/>
          </p:nvPr>
        </p:nvSpPr>
        <p:spPr/>
        <p:txBody>
          <a:bodyPr>
            <a:normAutofit/>
          </a:bodyPr>
          <a:lstStyle/>
          <a:p>
            <a:pPr algn="l"/>
            <a:r>
              <a:rPr lang="en-GB" sz="3200" b="0" dirty="0">
                <a:ea typeface="Times New Roman" panose="02020603050405020304" pitchFamily="18" charset="0"/>
              </a:rPr>
              <a:t>Wide variation occurs in patient care when the processes of patient care vary for idiosyncratic reasons, e.g., when hysterectomy rates, adjusted for acuity, differ between hospitals or between physicians in a hospital.  </a:t>
            </a:r>
            <a:endParaRPr lang="en-US" dirty="0"/>
          </a:p>
        </p:txBody>
      </p:sp>
    </p:spTree>
    <p:extLst>
      <p:ext uri="{BB962C8B-B14F-4D97-AF65-F5344CB8AC3E}">
        <p14:creationId xmlns:p14="http://schemas.microsoft.com/office/powerpoint/2010/main" val="3237252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0EF17-72D4-4AD2-BF60-C2867EBDE1D3}"/>
              </a:ext>
            </a:extLst>
          </p:cNvPr>
          <p:cNvSpPr>
            <a:spLocks noGrp="1"/>
          </p:cNvSpPr>
          <p:nvPr>
            <p:ph type="title"/>
          </p:nvPr>
        </p:nvSpPr>
        <p:spPr/>
        <p:txBody>
          <a:bodyPr>
            <a:normAutofit fontScale="90000"/>
          </a:bodyPr>
          <a:lstStyle/>
          <a:p>
            <a:pPr algn="l"/>
            <a:r>
              <a:rPr lang="en-GB" sz="3100" b="0" dirty="0">
                <a:ea typeface="Times New Roman" panose="02020603050405020304" pitchFamily="18" charset="0"/>
              </a:rPr>
              <a:t>Because wide idiosyncratic clinical variation can have adverse outcomes, such variation is part of the definition of poor quality patient care.  Processes of patient care in which variation has been responsibly managed to a minimum is one component of high quality patient care.    </a:t>
            </a:r>
            <a:br>
              <a:rPr lang="en-US" sz="2000" dirty="0">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17431930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870728FC875BE4CA87F146CCF810D8A" ma:contentTypeVersion="0" ma:contentTypeDescription="Create a new document." ma:contentTypeScope="" ma:versionID="4dad15410bab755815ece678af11dab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3547A8-C0AF-47BA-8AF1-AB818EFCCD3E}">
  <ds:schemaRefs>
    <ds:schemaRef ds:uri="http://schemas.microsoft.com/sharepoint/v3/contenttype/forms"/>
  </ds:schemaRefs>
</ds:datastoreItem>
</file>

<file path=customXml/itemProps2.xml><?xml version="1.0" encoding="utf-8"?>
<ds:datastoreItem xmlns:ds="http://schemas.openxmlformats.org/officeDocument/2006/customXml" ds:itemID="{B21941CC-35B1-4296-A27C-5B0882F3082A}">
  <ds:schemaRefs>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BCF5856-A4BC-4AB6-AD66-89FF5C8531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58</TotalTime>
  <Words>892</Words>
  <Application>Microsoft Macintosh PowerPoint</Application>
  <PresentationFormat>Widescreen</PresentationFormat>
  <Paragraphs>27</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Office Theme</vt:lpstr>
      <vt:lpstr>PowerPoint Presentation</vt:lpstr>
      <vt:lpstr>COMMITTEE on ethical and professional ASPECTs of reproductive medicine and women’s health </vt:lpstr>
      <vt:lpstr>Committee members  S. Gupte-Chair (India), F.A. Chervenak-Past-Chair (USA), L. Briozzo (Uruguay), M. Marsh (UK), L.B. McCullough (USA), L. Capito  (Philippines), G. Monni (Italy),  O. De Moraes Filho (Brazil), J. Beyaza (Uganda) </vt:lpstr>
      <vt:lpstr>FIGO ETHICS AND PROFESSIONALISM GUIDELINE 081: responsibly managing variation to improve quality</vt:lpstr>
      <vt:lpstr>  Background ethical framework recommendations  </vt:lpstr>
      <vt:lpstr>background</vt:lpstr>
      <vt:lpstr>1.  the concept of quality in healthcare is complex.  One of its key concepts, wide variation in a production or service process, originated in the globally influential management philosophy of W. Edwards Deming (1900-1993).  </vt:lpstr>
      <vt:lpstr>Wide variation occurs in patient care when the processes of patient care vary for idiosyncratic reasons, e.g., when hysterectomy rates, adjusted for acuity, differ between hospitals or between physicians in a hospital.  </vt:lpstr>
      <vt:lpstr>Because wide idiosyncratic clinical variation can have adverse outcomes, such variation is part of the definition of poor quality patient care.  Processes of patient care in which variation has been responsibly managed to a minimum is one component of high quality patient care.     </vt:lpstr>
      <vt:lpstr>2.  Uncontrolled variation is clinically significant.  It can result in either overtreatment or undertreatment.  It can also result in medical errors (doing the wrong thing or doing the right thing the wrong way).  </vt:lpstr>
      <vt:lpstr>3.  The replacement of uncontrolled variation with responsibly managed variation in the processes of patient care is an effective way to manage the costs of obstetric and gynecologic patient care. </vt:lpstr>
      <vt:lpstr>4.  The improvement of the quality of the processes of patient care should be undertaken by an interdisciplinary team that includes expertise in obstetrics and gynecology, nursing, organizational management and leadership, and other disciplinary expertise as needed. </vt:lpstr>
      <vt:lpstr>5. this team should begin by identifying components of patient care displaying the widest variation.  The team should then identify their cause, design an intervention to alter the cause with the goal of reducing the variation, identify whether variation has been reduced, the outcomes, and determine whether the new outcome prevents overtreatment, undertreatment, or medical errors.  </vt:lpstr>
      <vt:lpstr>This process should be repeated until no component of the process of the patient care displays wide variation.  Remaining variation, provided that it is well managed, is acceptable and should be monitored to prevent recurrence of wide variation.   </vt:lpstr>
      <vt:lpstr>Ethical framework</vt:lpstr>
      <vt:lpstr>1.  The ethical principle of beneficence in professional ethics in obstetrics and gynecology creates the prima facie ethical obligation of the obstetrician-gynecologist to identify and provide clinical management of the patient’s condition or diagnosis that, in deliberative (evidence-based, rigorous, transparent, and accountable) clinical judgment is predicted to result in net clinical benefit.  Such clinical management is known as medically reasonable. </vt:lpstr>
      <vt:lpstr>2.  The ethical principle of healthcare justice in professional ethics in obstetrics and gynecology creates a prima facie ethical obligation of the obstetrician-gynecologist to see to it that each patient receives medically reasonable clinical management of her condition or diagnosis. </vt:lpstr>
      <vt:lpstr>3.  Processes of clinical care that display unmanaged variation are not compatible with the beneficence-based and healthcare-justice-based ethical obligations of the obstetrician-gynecologist. </vt:lpstr>
      <vt:lpstr>4.  The informed consent process, which is based on the ethical principles of beneficence and respect for autonomy, is required when the provision of medically reasonable clinical management is reliably judged to entail clinically significant risk. </vt:lpstr>
      <vt:lpstr>5.  There is ethical controversy about whether quality improvement is research, i.e., a clinical experiment designed to produce generalizable knowledge.  </vt:lpstr>
      <vt:lpstr>recommendations</vt:lpstr>
      <vt:lpstr>1. Obstetrician-gynecologists and leaders of the specialty have the professional responsibility to improve quality by identifying uncontrolled variation in the processes of patient care and replacing it with responsibly managed variation. </vt:lpstr>
      <vt:lpstr>2.  Obstetrician-gynecologists and leaders of the specialty should advocate for professionally responsible cost control: improving the quality of patient care as the means to responsibly manage costs. </vt:lpstr>
      <vt:lpstr>3.  Obstetrician-gynecologists and leaders of the specialty should advocate against cost control measures that do not include the professional commitment to improve the quality of the processes of patient care. </vt:lpstr>
      <vt:lpstr>4. When a quality improvement project entails clinically significant risk, there is an ethical obligation to obtain informed consent from patients in advance.  </vt:lpstr>
      <vt:lpstr>5.  When a quality improvement project does not entail clinically significant risk, there is no ethical obligation to obtain informed consent from patients. </vt:lpstr>
      <vt:lpstr>6.  organizational leaders in obstetrics and gynecology should work with their colleagues to create and implement a policy for addressing the controversy about whether and when quality improvement should be considered human subjects research. </vt:lpstr>
      <vt:lpstr>Such a policy should define when a quality improvement project should be considered research.  If quality improvement  project is considered to be research  it should be conducted only with the approval of an Institutional Review Board/Research Ethics Committee.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Crago</dc:creator>
  <cp:lastModifiedBy>Alikhani, Eloise</cp:lastModifiedBy>
  <cp:revision>16</cp:revision>
  <dcterms:created xsi:type="dcterms:W3CDTF">2018-06-15T09:01:29Z</dcterms:created>
  <dcterms:modified xsi:type="dcterms:W3CDTF">2020-08-25T09:50:27Z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0x0101004870728FC875BE4CA87F146CCF810D8A</vt:lpwstr>
  </property>
</Properties>
</file>